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7"/>
  </p:notesMasterIdLst>
  <p:handoutMasterIdLst>
    <p:handoutMasterId r:id="rId28"/>
  </p:handoutMasterIdLst>
  <p:sldIdLst>
    <p:sldId id="256" r:id="rId2"/>
    <p:sldId id="257" r:id="rId3"/>
    <p:sldId id="332" r:id="rId4"/>
    <p:sldId id="259" r:id="rId5"/>
    <p:sldId id="302" r:id="rId6"/>
    <p:sldId id="325" r:id="rId7"/>
    <p:sldId id="326" r:id="rId8"/>
    <p:sldId id="327" r:id="rId9"/>
    <p:sldId id="328" r:id="rId10"/>
    <p:sldId id="329" r:id="rId11"/>
    <p:sldId id="330" r:id="rId12"/>
    <p:sldId id="331" r:id="rId13"/>
    <p:sldId id="320" r:id="rId14"/>
    <p:sldId id="319" r:id="rId15"/>
    <p:sldId id="324" r:id="rId16"/>
    <p:sldId id="279" r:id="rId17"/>
    <p:sldId id="284" r:id="rId18"/>
    <p:sldId id="304" r:id="rId19"/>
    <p:sldId id="281" r:id="rId20"/>
    <p:sldId id="313" r:id="rId21"/>
    <p:sldId id="310" r:id="rId22"/>
    <p:sldId id="312" r:id="rId23"/>
    <p:sldId id="314" r:id="rId24"/>
    <p:sldId id="311"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snapToGrid="0">
      <p:cViewPr>
        <p:scale>
          <a:sx n="123" d="100"/>
          <a:sy n="123" d="100"/>
        </p:scale>
        <p:origin x="-114" y="-12"/>
      </p:cViewPr>
      <p:guideLst>
        <p:guide orient="horz" pos="2160"/>
        <p:guide pos="3840"/>
      </p:guideLst>
    </p:cSldViewPr>
  </p:slideViewPr>
  <p:outlineViewPr>
    <p:cViewPr>
      <p:scale>
        <a:sx n="33" d="100"/>
        <a:sy n="33" d="100"/>
      </p:scale>
      <p:origin x="0" y="7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Water Wastewater N.P.W. Equity Recapture Program</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9AE1A4-F31E-4198-BA4F-35506AE4123D}" type="datetimeFigureOut">
              <a:rPr lang="en-US" smtClean="0"/>
              <a:t>2/18/2020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2A5721-0F53-468F-91BA-1671C7ADC110}" type="slidenum">
              <a:rPr lang="en-US" smtClean="0"/>
              <a:t>‹#›</a:t>
            </a:fld>
            <a:endParaRPr lang="en-US" dirty="0"/>
          </a:p>
        </p:txBody>
      </p:sp>
    </p:spTree>
    <p:extLst>
      <p:ext uri="{BB962C8B-B14F-4D97-AF65-F5344CB8AC3E}">
        <p14:creationId xmlns:p14="http://schemas.microsoft.com/office/powerpoint/2010/main" val="209556626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dirty="0"/>
              <a:t>Water Wastewater N.P.W. Equity Recapture Program</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226198-3DDA-475D-B59D-314F8502EDFE}" type="datetimeFigureOut">
              <a:rPr lang="en-US" smtClean="0"/>
              <a:t>2/18/2020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0FCCF-11C0-47B8-BC7B-BBBF0E5AE464}" type="slidenum">
              <a:rPr lang="en-US" smtClean="0"/>
              <a:t>‹#›</a:t>
            </a:fld>
            <a:endParaRPr lang="en-US" dirty="0"/>
          </a:p>
        </p:txBody>
      </p:sp>
    </p:spTree>
    <p:extLst>
      <p:ext uri="{BB962C8B-B14F-4D97-AF65-F5344CB8AC3E}">
        <p14:creationId xmlns:p14="http://schemas.microsoft.com/office/powerpoint/2010/main" val="95502969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5907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4617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27E454-76EC-43FB-99E7-A432825C8169}" type="datetime1">
              <a:rPr lang="en-US" smtClean="0"/>
              <a:t>2/18/2020</a:t>
            </a:fld>
            <a:endParaRPr lang="en-US" dirty="0"/>
          </a:p>
        </p:txBody>
      </p:sp>
      <p:sp>
        <p:nvSpPr>
          <p:cNvPr id="5" name="Footer Placeholder 4"/>
          <p:cNvSpPr>
            <a:spLocks noGrp="1"/>
          </p:cNvSpPr>
          <p:nvPr>
            <p:ph type="ftr" sz="quarter" idx="11"/>
          </p:nvPr>
        </p:nvSpPr>
        <p:spPr/>
        <p:txBody>
          <a:bodyPr/>
          <a:lstStyle/>
          <a:p>
            <a:r>
              <a:rPr lang="en-US" dirty="0"/>
              <a:t>Hartman Consultants, LLC</a:t>
            </a:r>
          </a:p>
        </p:txBody>
      </p:sp>
      <p:sp>
        <p:nvSpPr>
          <p:cNvPr id="6" name="Slide Number Placeholder 5"/>
          <p:cNvSpPr>
            <a:spLocks noGrp="1"/>
          </p:cNvSpPr>
          <p:nvPr>
            <p:ph type="sldNum" sz="quarter" idx="12"/>
          </p:nvPr>
        </p:nvSpPr>
        <p:spPr/>
        <p:txBody>
          <a:bodyPr/>
          <a:lstStyle/>
          <a:p>
            <a:fld id="{BA9060AF-E616-4549-A503-29F04E63742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45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CC5BF4-576B-48A2-A69C-39C075455CCA}" type="datetime1">
              <a:rPr lang="en-US" smtClean="0"/>
              <a:t>2/18/2020</a:t>
            </a:fld>
            <a:endParaRPr lang="en-US" dirty="0"/>
          </a:p>
        </p:txBody>
      </p:sp>
      <p:sp>
        <p:nvSpPr>
          <p:cNvPr id="5" name="Footer Placeholder 4"/>
          <p:cNvSpPr>
            <a:spLocks noGrp="1"/>
          </p:cNvSpPr>
          <p:nvPr>
            <p:ph type="ftr" sz="quarter" idx="11"/>
          </p:nvPr>
        </p:nvSpPr>
        <p:spPr/>
        <p:txBody>
          <a:bodyPr/>
          <a:lstStyle/>
          <a:p>
            <a:r>
              <a:rPr lang="en-US" dirty="0"/>
              <a:t>Hartman Consultants, LLC</a:t>
            </a:r>
          </a:p>
        </p:txBody>
      </p:sp>
      <p:sp>
        <p:nvSpPr>
          <p:cNvPr id="6" name="Slide Number Placeholder 5"/>
          <p:cNvSpPr>
            <a:spLocks noGrp="1"/>
          </p:cNvSpPr>
          <p:nvPr>
            <p:ph type="sldNum" sz="quarter" idx="12"/>
          </p:nvPr>
        </p:nvSpPr>
        <p:spPr/>
        <p:txBody>
          <a:bodyPr/>
          <a:lstStyle/>
          <a:p>
            <a:fld id="{BA9060AF-E616-4549-A503-29F04E63742D}" type="slidenum">
              <a:rPr lang="en-US" smtClean="0"/>
              <a:t>‹#›</a:t>
            </a:fld>
            <a:endParaRPr lang="en-US" dirty="0"/>
          </a:p>
        </p:txBody>
      </p:sp>
    </p:spTree>
    <p:extLst>
      <p:ext uri="{BB962C8B-B14F-4D97-AF65-F5344CB8AC3E}">
        <p14:creationId xmlns:p14="http://schemas.microsoft.com/office/powerpoint/2010/main" val="396648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B6365D-8501-46E1-91A5-EE75D857A844}" type="datetime1">
              <a:rPr lang="en-US" smtClean="0"/>
              <a:t>2/18/2020</a:t>
            </a:fld>
            <a:endParaRPr lang="en-US" dirty="0"/>
          </a:p>
        </p:txBody>
      </p:sp>
      <p:sp>
        <p:nvSpPr>
          <p:cNvPr id="5" name="Footer Placeholder 4"/>
          <p:cNvSpPr>
            <a:spLocks noGrp="1"/>
          </p:cNvSpPr>
          <p:nvPr>
            <p:ph type="ftr" sz="quarter" idx="11"/>
          </p:nvPr>
        </p:nvSpPr>
        <p:spPr/>
        <p:txBody>
          <a:bodyPr/>
          <a:lstStyle/>
          <a:p>
            <a:r>
              <a:rPr lang="en-US" dirty="0"/>
              <a:t>Hartman Consultants, LLC</a:t>
            </a:r>
          </a:p>
        </p:txBody>
      </p:sp>
      <p:sp>
        <p:nvSpPr>
          <p:cNvPr id="6" name="Slide Number Placeholder 5"/>
          <p:cNvSpPr>
            <a:spLocks noGrp="1"/>
          </p:cNvSpPr>
          <p:nvPr>
            <p:ph type="sldNum" sz="quarter" idx="12"/>
          </p:nvPr>
        </p:nvSpPr>
        <p:spPr/>
        <p:txBody>
          <a:bodyPr/>
          <a:lstStyle/>
          <a:p>
            <a:fld id="{BA9060AF-E616-4549-A503-29F04E63742D}" type="slidenum">
              <a:rPr lang="en-US" smtClean="0"/>
              <a:t>‹#›</a:t>
            </a:fld>
            <a:endParaRPr lang="en-US" dirty="0"/>
          </a:p>
        </p:txBody>
      </p:sp>
    </p:spTree>
    <p:extLst>
      <p:ext uri="{BB962C8B-B14F-4D97-AF65-F5344CB8AC3E}">
        <p14:creationId xmlns:p14="http://schemas.microsoft.com/office/powerpoint/2010/main" val="1287208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A22E-961D-49D0-9803-5476097A7389}" type="datetime1">
              <a:rPr lang="en-US" smtClean="0"/>
              <a:t>2/18/2020</a:t>
            </a:fld>
            <a:endParaRPr lang="en-US" dirty="0"/>
          </a:p>
        </p:txBody>
      </p:sp>
      <p:sp>
        <p:nvSpPr>
          <p:cNvPr id="5" name="Footer Placeholder 4"/>
          <p:cNvSpPr>
            <a:spLocks noGrp="1"/>
          </p:cNvSpPr>
          <p:nvPr>
            <p:ph type="ftr" sz="quarter" idx="11"/>
          </p:nvPr>
        </p:nvSpPr>
        <p:spPr/>
        <p:txBody>
          <a:bodyPr/>
          <a:lstStyle/>
          <a:p>
            <a:r>
              <a:rPr lang="en-US" dirty="0"/>
              <a:t>Hartman Consultants, LLC</a:t>
            </a:r>
          </a:p>
        </p:txBody>
      </p:sp>
      <p:sp>
        <p:nvSpPr>
          <p:cNvPr id="6" name="Slide Number Placeholder 5"/>
          <p:cNvSpPr>
            <a:spLocks noGrp="1"/>
          </p:cNvSpPr>
          <p:nvPr>
            <p:ph type="sldNum" sz="quarter" idx="12"/>
          </p:nvPr>
        </p:nvSpPr>
        <p:spPr/>
        <p:txBody>
          <a:bodyPr/>
          <a:lstStyle/>
          <a:p>
            <a:fld id="{BA9060AF-E616-4549-A503-29F04E63742D}" type="slidenum">
              <a:rPr lang="en-US" smtClean="0"/>
              <a:t>‹#›</a:t>
            </a:fld>
            <a:endParaRPr lang="en-US" dirty="0"/>
          </a:p>
        </p:txBody>
      </p:sp>
    </p:spTree>
    <p:extLst>
      <p:ext uri="{BB962C8B-B14F-4D97-AF65-F5344CB8AC3E}">
        <p14:creationId xmlns:p14="http://schemas.microsoft.com/office/powerpoint/2010/main" val="1498103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4EB43ED-8B4B-49C8-869C-029B18DFD8F3}" type="datetime1">
              <a:rPr lang="en-US" smtClean="0"/>
              <a:t>2/18/2020</a:t>
            </a:fld>
            <a:endParaRPr lang="en-US" dirty="0"/>
          </a:p>
        </p:txBody>
      </p:sp>
      <p:sp>
        <p:nvSpPr>
          <p:cNvPr id="5" name="Footer Placeholder 4"/>
          <p:cNvSpPr>
            <a:spLocks noGrp="1"/>
          </p:cNvSpPr>
          <p:nvPr>
            <p:ph type="ftr" sz="quarter" idx="11"/>
          </p:nvPr>
        </p:nvSpPr>
        <p:spPr/>
        <p:txBody>
          <a:bodyPr/>
          <a:lstStyle/>
          <a:p>
            <a:r>
              <a:rPr lang="en-US" dirty="0"/>
              <a:t>Hartman Consultants, LLC</a:t>
            </a:r>
          </a:p>
        </p:txBody>
      </p:sp>
      <p:sp>
        <p:nvSpPr>
          <p:cNvPr id="6" name="Slide Number Placeholder 5"/>
          <p:cNvSpPr>
            <a:spLocks noGrp="1"/>
          </p:cNvSpPr>
          <p:nvPr>
            <p:ph type="sldNum" sz="quarter" idx="12"/>
          </p:nvPr>
        </p:nvSpPr>
        <p:spPr/>
        <p:txBody>
          <a:bodyPr/>
          <a:lstStyle/>
          <a:p>
            <a:fld id="{BA9060AF-E616-4549-A503-29F04E63742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3430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9362C7-53BF-4CF3-9812-47419FCD76FD}" type="datetime1">
              <a:rPr lang="en-US" smtClean="0"/>
              <a:t>2/18/2020</a:t>
            </a:fld>
            <a:endParaRPr lang="en-US" dirty="0"/>
          </a:p>
        </p:txBody>
      </p:sp>
      <p:sp>
        <p:nvSpPr>
          <p:cNvPr id="6" name="Footer Placeholder 5"/>
          <p:cNvSpPr>
            <a:spLocks noGrp="1"/>
          </p:cNvSpPr>
          <p:nvPr>
            <p:ph type="ftr" sz="quarter" idx="11"/>
          </p:nvPr>
        </p:nvSpPr>
        <p:spPr/>
        <p:txBody>
          <a:bodyPr/>
          <a:lstStyle/>
          <a:p>
            <a:r>
              <a:rPr lang="en-US" dirty="0"/>
              <a:t>Hartman Consultants, LLC</a:t>
            </a:r>
          </a:p>
        </p:txBody>
      </p:sp>
      <p:sp>
        <p:nvSpPr>
          <p:cNvPr id="7" name="Slide Number Placeholder 6"/>
          <p:cNvSpPr>
            <a:spLocks noGrp="1"/>
          </p:cNvSpPr>
          <p:nvPr>
            <p:ph type="sldNum" sz="quarter" idx="12"/>
          </p:nvPr>
        </p:nvSpPr>
        <p:spPr/>
        <p:txBody>
          <a:bodyPr/>
          <a:lstStyle/>
          <a:p>
            <a:fld id="{BA9060AF-E616-4549-A503-29F04E63742D}" type="slidenum">
              <a:rPr lang="en-US" smtClean="0"/>
              <a:t>‹#›</a:t>
            </a:fld>
            <a:endParaRPr lang="en-US" dirty="0"/>
          </a:p>
        </p:txBody>
      </p:sp>
    </p:spTree>
    <p:extLst>
      <p:ext uri="{BB962C8B-B14F-4D97-AF65-F5344CB8AC3E}">
        <p14:creationId xmlns:p14="http://schemas.microsoft.com/office/powerpoint/2010/main" val="3682130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3C3294-0566-42D5-890E-60BD6B4A8127}" type="datetime1">
              <a:rPr lang="en-US" smtClean="0"/>
              <a:t>2/18/2020</a:t>
            </a:fld>
            <a:endParaRPr lang="en-US" dirty="0"/>
          </a:p>
        </p:txBody>
      </p:sp>
      <p:sp>
        <p:nvSpPr>
          <p:cNvPr id="8" name="Footer Placeholder 7"/>
          <p:cNvSpPr>
            <a:spLocks noGrp="1"/>
          </p:cNvSpPr>
          <p:nvPr>
            <p:ph type="ftr" sz="quarter" idx="11"/>
          </p:nvPr>
        </p:nvSpPr>
        <p:spPr/>
        <p:txBody>
          <a:bodyPr/>
          <a:lstStyle/>
          <a:p>
            <a:r>
              <a:rPr lang="en-US" dirty="0"/>
              <a:t>Hartman Consultants, LLC</a:t>
            </a:r>
          </a:p>
        </p:txBody>
      </p:sp>
      <p:sp>
        <p:nvSpPr>
          <p:cNvPr id="9" name="Slide Number Placeholder 8"/>
          <p:cNvSpPr>
            <a:spLocks noGrp="1"/>
          </p:cNvSpPr>
          <p:nvPr>
            <p:ph type="sldNum" sz="quarter" idx="12"/>
          </p:nvPr>
        </p:nvSpPr>
        <p:spPr/>
        <p:txBody>
          <a:bodyPr/>
          <a:lstStyle/>
          <a:p>
            <a:fld id="{BA9060AF-E616-4549-A503-29F04E63742D}" type="slidenum">
              <a:rPr lang="en-US" smtClean="0"/>
              <a:t>‹#›</a:t>
            </a:fld>
            <a:endParaRPr lang="en-US" dirty="0"/>
          </a:p>
        </p:txBody>
      </p:sp>
    </p:spTree>
    <p:extLst>
      <p:ext uri="{BB962C8B-B14F-4D97-AF65-F5344CB8AC3E}">
        <p14:creationId xmlns:p14="http://schemas.microsoft.com/office/powerpoint/2010/main" val="2129461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9772FF-40BC-4C22-81CE-E673EDF8B603}" type="datetime1">
              <a:rPr lang="en-US" smtClean="0"/>
              <a:t>2/18/2020</a:t>
            </a:fld>
            <a:endParaRPr lang="en-US" dirty="0"/>
          </a:p>
        </p:txBody>
      </p:sp>
      <p:sp>
        <p:nvSpPr>
          <p:cNvPr id="4" name="Footer Placeholder 3"/>
          <p:cNvSpPr>
            <a:spLocks noGrp="1"/>
          </p:cNvSpPr>
          <p:nvPr>
            <p:ph type="ftr" sz="quarter" idx="11"/>
          </p:nvPr>
        </p:nvSpPr>
        <p:spPr/>
        <p:txBody>
          <a:bodyPr/>
          <a:lstStyle/>
          <a:p>
            <a:r>
              <a:rPr lang="en-US" dirty="0"/>
              <a:t>Hartman Consultants, LLC</a:t>
            </a:r>
          </a:p>
        </p:txBody>
      </p:sp>
      <p:sp>
        <p:nvSpPr>
          <p:cNvPr id="5" name="Slide Number Placeholder 4"/>
          <p:cNvSpPr>
            <a:spLocks noGrp="1"/>
          </p:cNvSpPr>
          <p:nvPr>
            <p:ph type="sldNum" sz="quarter" idx="12"/>
          </p:nvPr>
        </p:nvSpPr>
        <p:spPr/>
        <p:txBody>
          <a:bodyPr/>
          <a:lstStyle/>
          <a:p>
            <a:fld id="{BA9060AF-E616-4549-A503-29F04E63742D}" type="slidenum">
              <a:rPr lang="en-US" smtClean="0"/>
              <a:t>‹#›</a:t>
            </a:fld>
            <a:endParaRPr lang="en-US" dirty="0"/>
          </a:p>
        </p:txBody>
      </p:sp>
    </p:spTree>
    <p:extLst>
      <p:ext uri="{BB962C8B-B14F-4D97-AF65-F5344CB8AC3E}">
        <p14:creationId xmlns:p14="http://schemas.microsoft.com/office/powerpoint/2010/main" val="2020417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6EE8477-B6A4-4ADC-BE89-12DCEF00B9FB}" type="datetime1">
              <a:rPr lang="en-US" smtClean="0"/>
              <a:t>2/18/2020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Hartman Consultants, LLC</a:t>
            </a:r>
          </a:p>
        </p:txBody>
      </p:sp>
      <p:sp>
        <p:nvSpPr>
          <p:cNvPr id="9" name="Slide Number Placeholder 8"/>
          <p:cNvSpPr>
            <a:spLocks noGrp="1"/>
          </p:cNvSpPr>
          <p:nvPr>
            <p:ph type="sldNum" sz="quarter" idx="12"/>
          </p:nvPr>
        </p:nvSpPr>
        <p:spPr/>
        <p:txBody>
          <a:bodyPr/>
          <a:lstStyle/>
          <a:p>
            <a:fld id="{BA9060AF-E616-4549-A503-29F04E63742D}" type="slidenum">
              <a:rPr lang="en-US" smtClean="0"/>
              <a:t>‹#›</a:t>
            </a:fld>
            <a:endParaRPr lang="en-US" dirty="0"/>
          </a:p>
        </p:txBody>
      </p:sp>
    </p:spTree>
    <p:extLst>
      <p:ext uri="{BB962C8B-B14F-4D97-AF65-F5344CB8AC3E}">
        <p14:creationId xmlns:p14="http://schemas.microsoft.com/office/powerpoint/2010/main" val="90536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D3367F7-0ADD-4341-BF10-92F64A54E779}" type="datetime1">
              <a:rPr lang="en-US" smtClean="0"/>
              <a:t>2/18/2020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Hartman Consultants, LLC</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9060AF-E616-4549-A503-29F04E63742D}" type="slidenum">
              <a:rPr lang="en-US" smtClean="0"/>
              <a:t>‹#›</a:t>
            </a:fld>
            <a:endParaRPr lang="en-US" dirty="0"/>
          </a:p>
        </p:txBody>
      </p:sp>
    </p:spTree>
    <p:extLst>
      <p:ext uri="{BB962C8B-B14F-4D97-AF65-F5344CB8AC3E}">
        <p14:creationId xmlns:p14="http://schemas.microsoft.com/office/powerpoint/2010/main" val="155951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3566CD-7230-44AC-939D-6B67C8D9B52B}" type="datetime1">
              <a:rPr lang="en-US" smtClean="0"/>
              <a:t>2/18/2020</a:t>
            </a:fld>
            <a:endParaRPr lang="en-US" dirty="0"/>
          </a:p>
        </p:txBody>
      </p:sp>
      <p:sp>
        <p:nvSpPr>
          <p:cNvPr id="6" name="Footer Placeholder 5"/>
          <p:cNvSpPr>
            <a:spLocks noGrp="1"/>
          </p:cNvSpPr>
          <p:nvPr>
            <p:ph type="ftr" sz="quarter" idx="11"/>
          </p:nvPr>
        </p:nvSpPr>
        <p:spPr/>
        <p:txBody>
          <a:bodyPr/>
          <a:lstStyle/>
          <a:p>
            <a:r>
              <a:rPr lang="en-US" dirty="0"/>
              <a:t>Hartman Consultants, LLC</a:t>
            </a:r>
          </a:p>
        </p:txBody>
      </p:sp>
      <p:sp>
        <p:nvSpPr>
          <p:cNvPr id="7" name="Slide Number Placeholder 6"/>
          <p:cNvSpPr>
            <a:spLocks noGrp="1"/>
          </p:cNvSpPr>
          <p:nvPr>
            <p:ph type="sldNum" sz="quarter" idx="12"/>
          </p:nvPr>
        </p:nvSpPr>
        <p:spPr/>
        <p:txBody>
          <a:bodyPr/>
          <a:lstStyle/>
          <a:p>
            <a:fld id="{BA9060AF-E616-4549-A503-29F04E63742D}" type="slidenum">
              <a:rPr lang="en-US" smtClean="0"/>
              <a:t>‹#›</a:t>
            </a:fld>
            <a:endParaRPr lang="en-US" dirty="0"/>
          </a:p>
        </p:txBody>
      </p:sp>
    </p:spTree>
    <p:extLst>
      <p:ext uri="{BB962C8B-B14F-4D97-AF65-F5344CB8AC3E}">
        <p14:creationId xmlns:p14="http://schemas.microsoft.com/office/powerpoint/2010/main" val="3009100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D6296EA-635F-4894-8C4B-BFAEBE4C28DC}" type="datetime1">
              <a:rPr lang="en-US" smtClean="0"/>
              <a:t>2/18/2020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Hartman Consultants, LLC</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A9060AF-E616-4549-A503-29F04E63742D}"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87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81771"/>
            <a:ext cx="9144000" cy="2239063"/>
          </a:xfrm>
          <a:solidFill>
            <a:schemeClr val="bg1"/>
          </a:solidFill>
        </p:spPr>
        <p:txBody>
          <a:bodyPr anchor="ctr">
            <a:noAutofit/>
          </a:bodyPr>
          <a:lstStyle/>
          <a:p>
            <a:pPr algn="ctr">
              <a:lnSpc>
                <a:spcPct val="100000"/>
              </a:lnSpc>
            </a:pPr>
            <a:r>
              <a:rPr lang="en-US" sz="4800" b="1" dirty="0">
                <a:solidFill>
                  <a:schemeClr val="tx1"/>
                </a:solidFill>
              </a:rPr>
              <a:t>A Conversation With The</a:t>
            </a:r>
            <a:br>
              <a:rPr lang="en-US" sz="4800" b="1" dirty="0">
                <a:solidFill>
                  <a:schemeClr val="tx1"/>
                </a:solidFill>
              </a:rPr>
            </a:br>
            <a:r>
              <a:rPr lang="en-US" sz="4800" b="1" dirty="0">
                <a:solidFill>
                  <a:schemeClr val="tx1"/>
                </a:solidFill>
              </a:rPr>
              <a:t>City of Jacksonville</a:t>
            </a:r>
          </a:p>
        </p:txBody>
      </p:sp>
      <p:sp>
        <p:nvSpPr>
          <p:cNvPr id="3" name="Subtitle 2"/>
          <p:cNvSpPr>
            <a:spLocks noGrp="1"/>
          </p:cNvSpPr>
          <p:nvPr>
            <p:ph type="subTitle" idx="1"/>
          </p:nvPr>
        </p:nvSpPr>
        <p:spPr>
          <a:xfrm>
            <a:off x="1154083" y="4452106"/>
            <a:ext cx="10058400" cy="1739673"/>
          </a:xfrm>
        </p:spPr>
        <p:txBody>
          <a:bodyPr>
            <a:normAutofit lnSpcReduction="10000"/>
          </a:bodyPr>
          <a:lstStyle/>
          <a:p>
            <a:pPr algn="ctr">
              <a:spcBef>
                <a:spcPts val="0"/>
              </a:spcBef>
            </a:pPr>
            <a:endParaRPr lang="en-US" sz="1800" b="1" cap="none" dirty="0">
              <a:solidFill>
                <a:schemeClr val="tx1"/>
              </a:solidFill>
            </a:endParaRPr>
          </a:p>
          <a:p>
            <a:pPr algn="ctr">
              <a:spcBef>
                <a:spcPts val="0"/>
              </a:spcBef>
            </a:pPr>
            <a:r>
              <a:rPr lang="en-US" sz="3200" b="1" cap="none" dirty="0">
                <a:solidFill>
                  <a:schemeClr val="tx1"/>
                </a:solidFill>
              </a:rPr>
              <a:t>By</a:t>
            </a:r>
            <a:endParaRPr lang="en-US" sz="3200" b="1" dirty="0">
              <a:solidFill>
                <a:schemeClr val="tx1"/>
              </a:solidFill>
            </a:endParaRPr>
          </a:p>
          <a:p>
            <a:pPr algn="ctr">
              <a:spcBef>
                <a:spcPts val="0"/>
              </a:spcBef>
            </a:pPr>
            <a:r>
              <a:rPr lang="en-US" sz="3200" b="1" cap="none" dirty="0">
                <a:solidFill>
                  <a:schemeClr val="tx1"/>
                </a:solidFill>
              </a:rPr>
              <a:t>Hartman Consultants, LLC.</a:t>
            </a:r>
          </a:p>
          <a:p>
            <a:pPr algn="ctr">
              <a:spcBef>
                <a:spcPts val="0"/>
              </a:spcBef>
            </a:pPr>
            <a:r>
              <a:rPr lang="en-US" sz="3200" b="1" cap="none" dirty="0">
                <a:solidFill>
                  <a:schemeClr val="tx1"/>
                </a:solidFill>
              </a:rPr>
              <a:t>Thomas A. Cloud, Esq.</a:t>
            </a:r>
          </a:p>
          <a:p>
            <a:pPr algn="ctr">
              <a:spcBef>
                <a:spcPts val="0"/>
              </a:spcBef>
            </a:pPr>
            <a:endParaRPr lang="en-US" sz="3200" b="1" cap="none" dirty="0">
              <a:solidFill>
                <a:schemeClr val="tx1"/>
              </a:solidFill>
            </a:endParaRPr>
          </a:p>
          <a:p>
            <a:pPr algn="ctr">
              <a:spcBef>
                <a:spcPts val="600"/>
              </a:spcBef>
            </a:pPr>
            <a:endParaRPr lang="en-US" sz="3200" dirty="0">
              <a:solidFill>
                <a:schemeClr val="tx1"/>
              </a:solidFill>
              <a:latin typeface="+mn-lt"/>
            </a:endParaRPr>
          </a:p>
        </p:txBody>
      </p:sp>
      <p:sp>
        <p:nvSpPr>
          <p:cNvPr id="4" name="Subtitle 2"/>
          <p:cNvSpPr txBox="1">
            <a:spLocks/>
          </p:cNvSpPr>
          <p:nvPr/>
        </p:nvSpPr>
        <p:spPr>
          <a:xfrm>
            <a:off x="1066800" y="3040314"/>
            <a:ext cx="10058400" cy="1455342"/>
          </a:xfrm>
          <a:prstGeom prst="rect">
            <a:avLst/>
          </a:prstGeom>
        </p:spPr>
        <p:txBody>
          <a:bodyPr vert="horz" lIns="91440" tIns="45720" rIns="91440" bIns="45720" rtlCol="0">
            <a:normAutofit fontScale="62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endParaRPr lang="en-US" sz="2600" b="1" dirty="0">
              <a:solidFill>
                <a:schemeClr val="tx1"/>
              </a:solidFill>
            </a:endParaRPr>
          </a:p>
          <a:p>
            <a:pPr algn="ctr"/>
            <a:r>
              <a:rPr lang="en-US" sz="5000" b="1" dirty="0">
                <a:solidFill>
                  <a:schemeClr val="tx1"/>
                </a:solidFill>
              </a:rPr>
              <a:t>Update of June 6, 2018 &amp; October 21, 2019 (JCC)</a:t>
            </a:r>
          </a:p>
          <a:p>
            <a:pPr algn="ctr"/>
            <a:r>
              <a:rPr lang="en-US" sz="5000" b="1" dirty="0">
                <a:solidFill>
                  <a:schemeClr val="tx1"/>
                </a:solidFill>
              </a:rPr>
              <a:t>February 24, 2020</a:t>
            </a:r>
          </a:p>
        </p:txBody>
      </p:sp>
      <p:sp>
        <p:nvSpPr>
          <p:cNvPr id="8" name="Slide Number Placeholder 4"/>
          <p:cNvSpPr>
            <a:spLocks noGrp="1"/>
          </p:cNvSpPr>
          <p:nvPr>
            <p:ph type="sldNum" sz="quarter" idx="12"/>
          </p:nvPr>
        </p:nvSpPr>
        <p:spPr>
          <a:xfrm>
            <a:off x="9900458" y="6459785"/>
            <a:ext cx="1312025" cy="365125"/>
          </a:xfrm>
        </p:spPr>
        <p:txBody>
          <a:bodyPr/>
          <a:lstStyle/>
          <a:p>
            <a:fld id="{BA9060AF-E616-4549-A503-29F04E63742D}" type="slidenum">
              <a:rPr lang="en-US" sz="1200" smtClean="0"/>
              <a:t>1</a:t>
            </a:fld>
            <a:endParaRPr lang="en-US" sz="1200" dirty="0"/>
          </a:p>
        </p:txBody>
      </p:sp>
      <p:sp>
        <p:nvSpPr>
          <p:cNvPr id="6" name="Subtitle 2">
            <a:extLst>
              <a:ext uri="{FF2B5EF4-FFF2-40B4-BE49-F238E27FC236}">
                <a16:creationId xmlns:a16="http://schemas.microsoft.com/office/drawing/2014/main" xmlns="" id="{1A6879F4-0A29-4C26-AB8F-811891F6E9F5}"/>
              </a:ext>
            </a:extLst>
          </p:cNvPr>
          <p:cNvSpPr txBox="1">
            <a:spLocks/>
          </p:cNvSpPr>
          <p:nvPr/>
        </p:nvSpPr>
        <p:spPr>
          <a:xfrm>
            <a:off x="9561813" y="5582207"/>
            <a:ext cx="1563387" cy="609573"/>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spcBef>
                <a:spcPts val="0"/>
              </a:spcBef>
            </a:pPr>
            <a:endParaRPr lang="en-US" sz="3200" b="1" cap="none" dirty="0">
              <a:solidFill>
                <a:schemeClr val="tx1"/>
              </a:solidFill>
            </a:endParaRPr>
          </a:p>
          <a:p>
            <a:pPr algn="r">
              <a:spcBef>
                <a:spcPts val="0"/>
              </a:spcBef>
            </a:pPr>
            <a:r>
              <a:rPr lang="en-US" sz="1700" b="1" cap="none" dirty="0">
                <a:solidFill>
                  <a:schemeClr val="tx1"/>
                </a:solidFill>
              </a:rPr>
              <a:t>HC #20007.00</a:t>
            </a:r>
            <a:endParaRPr lang="en-US" sz="1700" cap="none" dirty="0">
              <a:solidFill>
                <a:schemeClr val="tx1"/>
              </a:solidFill>
            </a:endParaRPr>
          </a:p>
          <a:p>
            <a:pPr algn="ctr">
              <a:spcBef>
                <a:spcPts val="600"/>
              </a:spcBef>
            </a:pPr>
            <a:endParaRPr lang="en-US" sz="3200" dirty="0">
              <a:solidFill>
                <a:schemeClr val="tx1"/>
              </a:solidFill>
              <a:latin typeface="+mn-lt"/>
            </a:endParaRPr>
          </a:p>
        </p:txBody>
      </p:sp>
    </p:spTree>
    <p:extLst>
      <p:ext uri="{BB962C8B-B14F-4D97-AF65-F5344CB8AC3E}">
        <p14:creationId xmlns:p14="http://schemas.microsoft.com/office/powerpoint/2010/main" val="310421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2975"/>
            <a:ext cx="10058400" cy="794385"/>
          </a:xfrm>
        </p:spPr>
        <p:txBody>
          <a:bodyPr/>
          <a:lstStyle/>
          <a:p>
            <a:r>
              <a:rPr lang="en-US" dirty="0">
                <a:solidFill>
                  <a:schemeClr val="tx1"/>
                </a:solidFill>
              </a:rPr>
              <a:t>Scenario #3 – Community Ownership</a:t>
            </a:r>
            <a:endParaRPr lang="en-US" sz="3200" dirty="0">
              <a:solidFill>
                <a:schemeClr val="tx1"/>
              </a:solidFill>
            </a:endParaRPr>
          </a:p>
        </p:txBody>
      </p:sp>
      <p:sp>
        <p:nvSpPr>
          <p:cNvPr id="3" name="Content Placeholder 2"/>
          <p:cNvSpPr>
            <a:spLocks noGrp="1"/>
          </p:cNvSpPr>
          <p:nvPr>
            <p:ph idx="1"/>
          </p:nvPr>
        </p:nvSpPr>
        <p:spPr>
          <a:xfrm>
            <a:off x="1154083" y="1769742"/>
            <a:ext cx="10058400" cy="4570097"/>
          </a:xfrm>
        </p:spPr>
        <p:txBody>
          <a:bodyPr>
            <a:noAutofit/>
          </a:bodyPr>
          <a:lstStyle/>
          <a:p>
            <a:pPr marL="382588" lvl="1" indent="-382588" algn="just">
              <a:spcBef>
                <a:spcPts val="600"/>
              </a:spcBef>
              <a:buFont typeface="Arial" panose="020B0604020202020204" pitchFamily="34" charset="0"/>
              <a:buChar char="•"/>
            </a:pPr>
            <a:r>
              <a:rPr lang="en-US" sz="2400" dirty="0">
                <a:solidFill>
                  <a:schemeClr val="tx1"/>
                </a:solidFill>
              </a:rPr>
              <a:t>This scenario was not completed by JEA</a:t>
            </a:r>
          </a:p>
          <a:p>
            <a:pPr marL="382588" lvl="1" indent="-382588" algn="just">
              <a:spcBef>
                <a:spcPts val="1200"/>
              </a:spcBef>
              <a:buFont typeface="Arial" panose="020B0604020202020204" pitchFamily="34" charset="0"/>
              <a:buChar char="•"/>
            </a:pPr>
            <a:r>
              <a:rPr lang="en-US" sz="2400" dirty="0">
                <a:solidFill>
                  <a:schemeClr val="tx1"/>
                </a:solidFill>
              </a:rPr>
              <a:t>There are Utility Cooperatives, Charitable Trusts, Not-for-Profit Entity Options (63-20 IRS), and Dependent or Independent Authorities</a:t>
            </a:r>
          </a:p>
          <a:p>
            <a:pPr marL="382588" lvl="1" indent="-382588" algn="just">
              <a:spcBef>
                <a:spcPts val="1200"/>
              </a:spcBef>
              <a:buFont typeface="Arial" panose="020B0604020202020204" pitchFamily="34" charset="0"/>
              <a:buChar char="•"/>
            </a:pPr>
            <a:r>
              <a:rPr lang="en-US" sz="2400" dirty="0">
                <a:solidFill>
                  <a:schemeClr val="tx1"/>
                </a:solidFill>
              </a:rPr>
              <a:t>With good JEA Management, typically these entities should be less competitive than JEA based on national experiences</a:t>
            </a:r>
          </a:p>
          <a:p>
            <a:pPr marL="382588" lvl="1" indent="-382588" algn="just">
              <a:spcBef>
                <a:spcPts val="1200"/>
              </a:spcBef>
              <a:buFont typeface="Arial" panose="020B0604020202020204" pitchFamily="34" charset="0"/>
              <a:buChar char="•"/>
            </a:pPr>
            <a:r>
              <a:rPr lang="en-US" sz="2400" dirty="0">
                <a:solidFill>
                  <a:schemeClr val="tx1"/>
                </a:solidFill>
              </a:rPr>
              <a:t>Downsides included start-up costs, complexities, governance, higher interest costs, less surety</a:t>
            </a:r>
          </a:p>
        </p:txBody>
      </p:sp>
      <p:sp>
        <p:nvSpPr>
          <p:cNvPr id="5" name="Slide Number Placeholder 4"/>
          <p:cNvSpPr>
            <a:spLocks noGrp="1"/>
          </p:cNvSpPr>
          <p:nvPr>
            <p:ph type="sldNum" sz="quarter" idx="12"/>
          </p:nvPr>
        </p:nvSpPr>
        <p:spPr/>
        <p:txBody>
          <a:bodyPr/>
          <a:lstStyle/>
          <a:p>
            <a:fld id="{BA9060AF-E616-4549-A503-29F04E63742D}" type="slidenum">
              <a:rPr lang="en-US" sz="1200" smtClean="0"/>
              <a:t>10</a:t>
            </a:fld>
            <a:endParaRPr lang="en-US" sz="1200" dirty="0"/>
          </a:p>
        </p:txBody>
      </p:sp>
    </p:spTree>
    <p:extLst>
      <p:ext uri="{BB962C8B-B14F-4D97-AF65-F5344CB8AC3E}">
        <p14:creationId xmlns:p14="http://schemas.microsoft.com/office/powerpoint/2010/main" val="4240084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2975"/>
            <a:ext cx="10058400" cy="794385"/>
          </a:xfrm>
        </p:spPr>
        <p:txBody>
          <a:bodyPr/>
          <a:lstStyle/>
          <a:p>
            <a:r>
              <a:rPr lang="en-US" dirty="0">
                <a:solidFill>
                  <a:schemeClr val="tx1"/>
                </a:solidFill>
              </a:rPr>
              <a:t>Scenario #4 – Initial Public Offering (IPO) </a:t>
            </a:r>
            <a:endParaRPr lang="en-US" sz="3200" dirty="0">
              <a:solidFill>
                <a:schemeClr val="tx1"/>
              </a:solidFill>
            </a:endParaRPr>
          </a:p>
        </p:txBody>
      </p:sp>
      <p:sp>
        <p:nvSpPr>
          <p:cNvPr id="3" name="Content Placeholder 2"/>
          <p:cNvSpPr>
            <a:spLocks noGrp="1"/>
          </p:cNvSpPr>
          <p:nvPr>
            <p:ph idx="1"/>
          </p:nvPr>
        </p:nvSpPr>
        <p:spPr>
          <a:xfrm>
            <a:off x="1154083" y="1769742"/>
            <a:ext cx="10058400" cy="4570097"/>
          </a:xfrm>
        </p:spPr>
        <p:txBody>
          <a:bodyPr>
            <a:noAutofit/>
          </a:bodyPr>
          <a:lstStyle/>
          <a:p>
            <a:pPr marL="382588" lvl="1" indent="-382588" algn="just">
              <a:spcBef>
                <a:spcPts val="600"/>
              </a:spcBef>
              <a:buFont typeface="Arial" panose="020B0604020202020204" pitchFamily="34" charset="0"/>
              <a:buChar char="•"/>
            </a:pPr>
            <a:r>
              <a:rPr lang="en-US" sz="2400" dirty="0">
                <a:solidFill>
                  <a:schemeClr val="tx1"/>
                </a:solidFill>
              </a:rPr>
              <a:t>Again this scenario has not finished JEA evaluation</a:t>
            </a:r>
          </a:p>
          <a:p>
            <a:pPr marL="382588" lvl="1" indent="-382588" algn="just">
              <a:spcBef>
                <a:spcPts val="1200"/>
              </a:spcBef>
              <a:buFont typeface="Arial" panose="020B0604020202020204" pitchFamily="34" charset="0"/>
              <a:buChar char="•"/>
            </a:pPr>
            <a:r>
              <a:rPr lang="en-US" sz="2400" dirty="0">
                <a:solidFill>
                  <a:schemeClr val="tx1"/>
                </a:solidFill>
              </a:rPr>
              <a:t>It is a scenario that we have not seen implemented successfully by a City</a:t>
            </a:r>
          </a:p>
          <a:p>
            <a:pPr marL="382588" lvl="1" indent="-382588" algn="just">
              <a:spcBef>
                <a:spcPts val="1200"/>
              </a:spcBef>
              <a:buFont typeface="Arial" panose="020B0604020202020204" pitchFamily="34" charset="0"/>
              <a:buChar char="•"/>
            </a:pPr>
            <a:r>
              <a:rPr lang="en-US" sz="2400" dirty="0">
                <a:solidFill>
                  <a:schemeClr val="tx1"/>
                </a:solidFill>
              </a:rPr>
              <a:t>The City is not a start-up private business that typically would go through this process for capitalization</a:t>
            </a:r>
          </a:p>
          <a:p>
            <a:pPr marL="382588" lvl="1" indent="-382588" algn="just">
              <a:spcBef>
                <a:spcPts val="1200"/>
              </a:spcBef>
              <a:buFont typeface="Arial" panose="020B0604020202020204" pitchFamily="34" charset="0"/>
              <a:buChar char="•"/>
            </a:pPr>
            <a:r>
              <a:rPr lang="en-US" sz="2400" dirty="0">
                <a:solidFill>
                  <a:schemeClr val="tx1"/>
                </a:solidFill>
              </a:rPr>
              <a:t>Failures are common. Public Utility failure is not an option with a monopoly providing essential public services</a:t>
            </a:r>
          </a:p>
        </p:txBody>
      </p:sp>
      <p:sp>
        <p:nvSpPr>
          <p:cNvPr id="5" name="Slide Number Placeholder 4"/>
          <p:cNvSpPr>
            <a:spLocks noGrp="1"/>
          </p:cNvSpPr>
          <p:nvPr>
            <p:ph type="sldNum" sz="quarter" idx="12"/>
          </p:nvPr>
        </p:nvSpPr>
        <p:spPr/>
        <p:txBody>
          <a:bodyPr/>
          <a:lstStyle/>
          <a:p>
            <a:fld id="{BA9060AF-E616-4549-A503-29F04E63742D}" type="slidenum">
              <a:rPr lang="en-US" sz="1200" smtClean="0"/>
              <a:t>11</a:t>
            </a:fld>
            <a:endParaRPr lang="en-US" sz="1200" dirty="0"/>
          </a:p>
        </p:txBody>
      </p:sp>
    </p:spTree>
    <p:extLst>
      <p:ext uri="{BB962C8B-B14F-4D97-AF65-F5344CB8AC3E}">
        <p14:creationId xmlns:p14="http://schemas.microsoft.com/office/powerpoint/2010/main" val="4032740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2975"/>
            <a:ext cx="10058400" cy="794385"/>
          </a:xfrm>
        </p:spPr>
        <p:txBody>
          <a:bodyPr/>
          <a:lstStyle/>
          <a:p>
            <a:r>
              <a:rPr lang="en-US" dirty="0">
                <a:solidFill>
                  <a:schemeClr val="tx1"/>
                </a:solidFill>
              </a:rPr>
              <a:t>Scenario #5 – ITN – Sale - Halted</a:t>
            </a:r>
            <a:endParaRPr lang="en-US" sz="3200" dirty="0">
              <a:solidFill>
                <a:schemeClr val="tx1"/>
              </a:solidFill>
            </a:endParaRPr>
          </a:p>
        </p:txBody>
      </p:sp>
      <p:sp>
        <p:nvSpPr>
          <p:cNvPr id="3" name="Content Placeholder 2"/>
          <p:cNvSpPr>
            <a:spLocks noGrp="1"/>
          </p:cNvSpPr>
          <p:nvPr>
            <p:ph idx="1"/>
          </p:nvPr>
        </p:nvSpPr>
        <p:spPr>
          <a:xfrm>
            <a:off x="1154083" y="1769742"/>
            <a:ext cx="10058400" cy="4570097"/>
          </a:xfrm>
        </p:spPr>
        <p:txBody>
          <a:bodyPr>
            <a:noAutofit/>
          </a:bodyPr>
          <a:lstStyle/>
          <a:p>
            <a:pPr marL="382588" lvl="1" indent="-382588" algn="just">
              <a:spcBef>
                <a:spcPts val="1200"/>
              </a:spcBef>
              <a:buFont typeface="Arial" panose="020B0604020202020204" pitchFamily="34" charset="0"/>
              <a:buChar char="•"/>
            </a:pPr>
            <a:r>
              <a:rPr lang="en-US" sz="2400" dirty="0">
                <a:solidFill>
                  <a:schemeClr val="tx1"/>
                </a:solidFill>
              </a:rPr>
              <a:t>Basis work has not been done (Appraisal, etc.)</a:t>
            </a:r>
          </a:p>
          <a:p>
            <a:pPr marL="382588" lvl="1" indent="-382588" algn="just">
              <a:spcBef>
                <a:spcPts val="1200"/>
              </a:spcBef>
              <a:buFont typeface="Arial" panose="020B0604020202020204" pitchFamily="34" charset="0"/>
              <a:buChar char="•"/>
            </a:pPr>
            <a:r>
              <a:rPr lang="en-US" sz="2400" dirty="0">
                <a:solidFill>
                  <a:schemeClr val="tx1"/>
                </a:solidFill>
              </a:rPr>
              <a:t>Three separate power, three separate water, and four complete (power &amp; water) entities provided interest. The anonymous entity is just that at this time</a:t>
            </a:r>
          </a:p>
          <a:p>
            <a:pPr marL="382588" lvl="1" indent="-382588" algn="just">
              <a:spcBef>
                <a:spcPts val="1200"/>
              </a:spcBef>
              <a:buFont typeface="Arial" panose="020B0604020202020204" pitchFamily="34" charset="0"/>
              <a:buChar char="•"/>
            </a:pPr>
            <a:r>
              <a:rPr lang="en-US" sz="2400" dirty="0">
                <a:solidFill>
                  <a:schemeClr val="tx1"/>
                </a:solidFill>
              </a:rPr>
              <a:t>At this juncture, the vast majority of the work is still ahead</a:t>
            </a:r>
          </a:p>
          <a:p>
            <a:pPr marL="382588" lvl="1" indent="-382588" algn="just">
              <a:spcBef>
                <a:spcPts val="1200"/>
              </a:spcBef>
              <a:buFont typeface="Arial" panose="020B0604020202020204" pitchFamily="34" charset="0"/>
              <a:buChar char="•"/>
            </a:pPr>
            <a:r>
              <a:rPr lang="en-US" sz="2400" dirty="0">
                <a:solidFill>
                  <a:schemeClr val="tx1"/>
                </a:solidFill>
              </a:rPr>
              <a:t>In many cases, large private company regionalization and expertise have benefited cities and counties</a:t>
            </a:r>
          </a:p>
          <a:p>
            <a:pPr marL="382588" lvl="1" indent="-382588" algn="just">
              <a:spcBef>
                <a:spcPts val="1200"/>
              </a:spcBef>
              <a:buFont typeface="Arial" panose="020B0604020202020204" pitchFamily="34" charset="0"/>
              <a:buChar char="•"/>
            </a:pPr>
            <a:r>
              <a:rPr lang="en-US" sz="2400" dirty="0">
                <a:solidFill>
                  <a:schemeClr val="tx1"/>
                </a:solidFill>
              </a:rPr>
              <a:t>The Fair Market Value Legislation – out of committee – would need to pass the Florida Legislature to provide for a reasonable sale</a:t>
            </a:r>
          </a:p>
        </p:txBody>
      </p:sp>
      <p:sp>
        <p:nvSpPr>
          <p:cNvPr id="5" name="Slide Number Placeholder 4"/>
          <p:cNvSpPr>
            <a:spLocks noGrp="1"/>
          </p:cNvSpPr>
          <p:nvPr>
            <p:ph type="sldNum" sz="quarter" idx="12"/>
          </p:nvPr>
        </p:nvSpPr>
        <p:spPr/>
        <p:txBody>
          <a:bodyPr/>
          <a:lstStyle/>
          <a:p>
            <a:fld id="{BA9060AF-E616-4549-A503-29F04E63742D}" type="slidenum">
              <a:rPr lang="en-US" sz="1200" smtClean="0"/>
              <a:t>12</a:t>
            </a:fld>
            <a:endParaRPr lang="en-US" sz="1200" dirty="0"/>
          </a:p>
        </p:txBody>
      </p:sp>
    </p:spTree>
    <p:extLst>
      <p:ext uri="{BB962C8B-B14F-4D97-AF65-F5344CB8AC3E}">
        <p14:creationId xmlns:p14="http://schemas.microsoft.com/office/powerpoint/2010/main" val="1997650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2975"/>
            <a:ext cx="10058400" cy="794385"/>
          </a:xfrm>
        </p:spPr>
        <p:txBody>
          <a:bodyPr/>
          <a:lstStyle/>
          <a:p>
            <a:r>
              <a:rPr lang="en-US" dirty="0">
                <a:solidFill>
                  <a:schemeClr val="tx1"/>
                </a:solidFill>
              </a:rPr>
              <a:t>Summary of Bidders</a:t>
            </a:r>
            <a:endParaRPr lang="en-US" sz="3200" dirty="0">
              <a:solidFill>
                <a:schemeClr val="tx1"/>
              </a:solidFill>
            </a:endParaRPr>
          </a:p>
        </p:txBody>
      </p:sp>
      <p:sp>
        <p:nvSpPr>
          <p:cNvPr id="3" name="Content Placeholder 2"/>
          <p:cNvSpPr>
            <a:spLocks noGrp="1"/>
          </p:cNvSpPr>
          <p:nvPr>
            <p:ph idx="1"/>
          </p:nvPr>
        </p:nvSpPr>
        <p:spPr>
          <a:xfrm>
            <a:off x="1154083" y="1769744"/>
            <a:ext cx="3583380" cy="1495970"/>
          </a:xfrm>
        </p:spPr>
        <p:txBody>
          <a:bodyPr>
            <a:noAutofit/>
          </a:bodyPr>
          <a:lstStyle/>
          <a:p>
            <a:pPr marL="0" indent="0" algn="ctr">
              <a:buNone/>
            </a:pPr>
            <a:r>
              <a:rPr lang="en-US" sz="2400" u="sng" dirty="0">
                <a:solidFill>
                  <a:schemeClr val="tx1"/>
                </a:solidFill>
              </a:rPr>
              <a:t>Electric</a:t>
            </a:r>
          </a:p>
          <a:p>
            <a:pPr marL="457200" indent="-457200">
              <a:spcBef>
                <a:spcPts val="0"/>
              </a:spcBef>
              <a:buFont typeface="Arial" panose="020B0604020202020204" pitchFamily="34" charset="0"/>
              <a:buChar char="•"/>
            </a:pPr>
            <a:r>
              <a:rPr lang="en-US" sz="2400" dirty="0">
                <a:solidFill>
                  <a:schemeClr val="tx1"/>
                </a:solidFill>
              </a:rPr>
              <a:t>Duke Energy</a:t>
            </a:r>
          </a:p>
          <a:p>
            <a:pPr marL="457200" indent="-457200">
              <a:spcBef>
                <a:spcPts val="0"/>
              </a:spcBef>
              <a:buFont typeface="Arial" panose="020B0604020202020204" pitchFamily="34" charset="0"/>
              <a:buChar char="•"/>
            </a:pPr>
            <a:r>
              <a:rPr lang="en-US" sz="2400" dirty="0">
                <a:solidFill>
                  <a:schemeClr val="tx1"/>
                </a:solidFill>
              </a:rPr>
              <a:t>FPL – Next Era Energy </a:t>
            </a:r>
          </a:p>
          <a:p>
            <a:pPr marL="457200" indent="-457200">
              <a:spcBef>
                <a:spcPts val="0"/>
              </a:spcBef>
              <a:buFont typeface="Arial" panose="020B0604020202020204" pitchFamily="34" charset="0"/>
              <a:buChar char="•"/>
            </a:pPr>
            <a:r>
              <a:rPr lang="en-US" sz="2400" dirty="0">
                <a:solidFill>
                  <a:schemeClr val="tx1"/>
                </a:solidFill>
              </a:rPr>
              <a:t>Emera – TECO &amp; Peoples</a:t>
            </a:r>
          </a:p>
        </p:txBody>
      </p:sp>
      <p:sp>
        <p:nvSpPr>
          <p:cNvPr id="5" name="Slide Number Placeholder 4"/>
          <p:cNvSpPr>
            <a:spLocks noGrp="1"/>
          </p:cNvSpPr>
          <p:nvPr>
            <p:ph type="sldNum" sz="quarter" idx="12"/>
          </p:nvPr>
        </p:nvSpPr>
        <p:spPr/>
        <p:txBody>
          <a:bodyPr/>
          <a:lstStyle/>
          <a:p>
            <a:fld id="{BA9060AF-E616-4549-A503-29F04E63742D}" type="slidenum">
              <a:rPr lang="en-US" sz="1200" smtClean="0"/>
              <a:t>13</a:t>
            </a:fld>
            <a:endParaRPr lang="en-US" sz="1200" dirty="0"/>
          </a:p>
        </p:txBody>
      </p:sp>
      <p:sp>
        <p:nvSpPr>
          <p:cNvPr id="6" name="Content Placeholder 2">
            <a:extLst>
              <a:ext uri="{FF2B5EF4-FFF2-40B4-BE49-F238E27FC236}">
                <a16:creationId xmlns:a16="http://schemas.microsoft.com/office/drawing/2014/main" xmlns="" id="{0F71CB68-7A16-4678-8676-6036207E4880}"/>
              </a:ext>
            </a:extLst>
          </p:cNvPr>
          <p:cNvSpPr txBox="1">
            <a:spLocks/>
          </p:cNvSpPr>
          <p:nvPr/>
        </p:nvSpPr>
        <p:spPr>
          <a:xfrm>
            <a:off x="6501055" y="1769744"/>
            <a:ext cx="2782282" cy="149597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2400" u="sng" dirty="0">
                <a:solidFill>
                  <a:schemeClr val="tx1"/>
                </a:solidFill>
              </a:rPr>
              <a:t>Water</a:t>
            </a:r>
          </a:p>
          <a:p>
            <a:pPr marL="457200" indent="-457200">
              <a:spcBef>
                <a:spcPts val="0"/>
              </a:spcBef>
              <a:buFont typeface="Arial" panose="020B0604020202020204" pitchFamily="34" charset="0"/>
              <a:buChar char="•"/>
            </a:pPr>
            <a:r>
              <a:rPr lang="en-US" sz="2400" dirty="0">
                <a:solidFill>
                  <a:schemeClr val="tx1"/>
                </a:solidFill>
              </a:rPr>
              <a:t>American Water</a:t>
            </a:r>
          </a:p>
          <a:p>
            <a:pPr marL="457200" indent="-457200">
              <a:spcBef>
                <a:spcPts val="0"/>
              </a:spcBef>
              <a:buFont typeface="Arial" panose="020B0604020202020204" pitchFamily="34" charset="0"/>
              <a:buChar char="•"/>
            </a:pPr>
            <a:r>
              <a:rPr lang="en-US" sz="2400" dirty="0">
                <a:solidFill>
                  <a:schemeClr val="tx1"/>
                </a:solidFill>
              </a:rPr>
              <a:t>Suez </a:t>
            </a:r>
          </a:p>
          <a:p>
            <a:pPr marL="457200" indent="-457200">
              <a:spcBef>
                <a:spcPts val="0"/>
              </a:spcBef>
              <a:buFont typeface="Arial" panose="020B0604020202020204" pitchFamily="34" charset="0"/>
              <a:buChar char="•"/>
            </a:pPr>
            <a:r>
              <a:rPr lang="en-US" sz="2400" dirty="0">
                <a:solidFill>
                  <a:schemeClr val="tx1"/>
                </a:solidFill>
              </a:rPr>
              <a:t>Duke Energy</a:t>
            </a:r>
          </a:p>
        </p:txBody>
      </p:sp>
      <p:sp>
        <p:nvSpPr>
          <p:cNvPr id="7" name="Content Placeholder 2">
            <a:extLst>
              <a:ext uri="{FF2B5EF4-FFF2-40B4-BE49-F238E27FC236}">
                <a16:creationId xmlns:a16="http://schemas.microsoft.com/office/drawing/2014/main" xmlns="" id="{40DD34C4-E841-4730-B4A8-04B9523216D2}"/>
              </a:ext>
            </a:extLst>
          </p:cNvPr>
          <p:cNvSpPr txBox="1">
            <a:spLocks/>
          </p:cNvSpPr>
          <p:nvPr/>
        </p:nvSpPr>
        <p:spPr>
          <a:xfrm>
            <a:off x="2725783" y="3350587"/>
            <a:ext cx="6209212" cy="149597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2400" u="sng" dirty="0">
                <a:solidFill>
                  <a:schemeClr val="tx1"/>
                </a:solidFill>
              </a:rPr>
              <a:t>Investors</a:t>
            </a:r>
          </a:p>
          <a:p>
            <a:pPr marL="457200" indent="-457200">
              <a:spcBef>
                <a:spcPts val="0"/>
              </a:spcBef>
              <a:buFont typeface="Arial" panose="020B0604020202020204" pitchFamily="34" charset="0"/>
              <a:buChar char="•"/>
            </a:pPr>
            <a:r>
              <a:rPr lang="en-US" sz="2400" dirty="0">
                <a:solidFill>
                  <a:schemeClr val="tx1"/>
                </a:solidFill>
              </a:rPr>
              <a:t>Macquarie Infrastructure &amp; Real Assets, Inc.</a:t>
            </a:r>
          </a:p>
          <a:p>
            <a:pPr marL="457200" indent="-457200">
              <a:spcBef>
                <a:spcPts val="0"/>
              </a:spcBef>
              <a:buFont typeface="Arial" panose="020B0604020202020204" pitchFamily="34" charset="0"/>
              <a:buChar char="•"/>
            </a:pPr>
            <a:r>
              <a:rPr lang="en-US" sz="2400" dirty="0">
                <a:solidFill>
                  <a:schemeClr val="tx1"/>
                </a:solidFill>
              </a:rPr>
              <a:t>American Public Infrastructure, LLC </a:t>
            </a:r>
          </a:p>
          <a:p>
            <a:pPr marL="457200" indent="-457200">
              <a:spcBef>
                <a:spcPts val="0"/>
              </a:spcBef>
              <a:buFont typeface="Arial" panose="020B0604020202020204" pitchFamily="34" charset="0"/>
              <a:buChar char="•"/>
            </a:pPr>
            <a:r>
              <a:rPr lang="en-US" sz="2400" dirty="0">
                <a:solidFill>
                  <a:schemeClr val="tx1"/>
                </a:solidFill>
              </a:rPr>
              <a:t>IFM Investors Pty, Ltd</a:t>
            </a:r>
          </a:p>
        </p:txBody>
      </p:sp>
      <p:sp>
        <p:nvSpPr>
          <p:cNvPr id="8" name="Content Placeholder 2">
            <a:extLst>
              <a:ext uri="{FF2B5EF4-FFF2-40B4-BE49-F238E27FC236}">
                <a16:creationId xmlns:a16="http://schemas.microsoft.com/office/drawing/2014/main" xmlns="" id="{9AA39F14-44F9-4C10-B17A-D5C6FE885EDF}"/>
              </a:ext>
            </a:extLst>
          </p:cNvPr>
          <p:cNvSpPr txBox="1">
            <a:spLocks/>
          </p:cNvSpPr>
          <p:nvPr/>
        </p:nvSpPr>
        <p:spPr>
          <a:xfrm>
            <a:off x="1154084" y="5105946"/>
            <a:ext cx="4941916" cy="112313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2400" u="sng" dirty="0">
                <a:solidFill>
                  <a:schemeClr val="tx1"/>
                </a:solidFill>
              </a:rPr>
              <a:t>Joint Venture</a:t>
            </a:r>
          </a:p>
          <a:p>
            <a:pPr marL="457200" indent="-457200">
              <a:spcBef>
                <a:spcPts val="0"/>
              </a:spcBef>
              <a:buFont typeface="Arial" panose="020B0604020202020204" pitchFamily="34" charset="0"/>
              <a:buChar char="•"/>
            </a:pPr>
            <a:r>
              <a:rPr lang="en-US" sz="2400" dirty="0">
                <a:solidFill>
                  <a:schemeClr val="tx1"/>
                </a:solidFill>
              </a:rPr>
              <a:t>JEA Public Power Partners (Emera, Barnhart Capital Partners and Suez)</a:t>
            </a:r>
          </a:p>
        </p:txBody>
      </p:sp>
      <p:sp>
        <p:nvSpPr>
          <p:cNvPr id="9" name="Content Placeholder 2">
            <a:extLst>
              <a:ext uri="{FF2B5EF4-FFF2-40B4-BE49-F238E27FC236}">
                <a16:creationId xmlns:a16="http://schemas.microsoft.com/office/drawing/2014/main" xmlns="" id="{0E293F4C-B643-45F5-9C0B-E0E17DF38FB8}"/>
              </a:ext>
            </a:extLst>
          </p:cNvPr>
          <p:cNvSpPr txBox="1">
            <a:spLocks/>
          </p:cNvSpPr>
          <p:nvPr/>
        </p:nvSpPr>
        <p:spPr>
          <a:xfrm>
            <a:off x="6492346" y="5159974"/>
            <a:ext cx="2329542" cy="112313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Font typeface="Calibri" panose="020F0502020204030204" pitchFamily="34" charset="0"/>
              <a:buNone/>
            </a:pPr>
            <a:r>
              <a:rPr lang="en-US" sz="2400" u="sng" dirty="0">
                <a:solidFill>
                  <a:schemeClr val="tx1"/>
                </a:solidFill>
              </a:rPr>
              <a:t>Anonymous</a:t>
            </a:r>
          </a:p>
          <a:p>
            <a:pPr marL="457200" indent="-457200">
              <a:spcBef>
                <a:spcPts val="0"/>
              </a:spcBef>
              <a:buFont typeface="Arial" panose="020B0604020202020204" pitchFamily="34" charset="0"/>
              <a:buChar char="•"/>
            </a:pPr>
            <a:r>
              <a:rPr lang="en-US" sz="2400" dirty="0">
                <a:solidFill>
                  <a:schemeClr val="tx1"/>
                </a:solidFill>
              </a:rPr>
              <a:t>One Entity</a:t>
            </a:r>
          </a:p>
        </p:txBody>
      </p:sp>
    </p:spTree>
    <p:extLst>
      <p:ext uri="{BB962C8B-B14F-4D97-AF65-F5344CB8AC3E}">
        <p14:creationId xmlns:p14="http://schemas.microsoft.com/office/powerpoint/2010/main" val="692304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2975"/>
            <a:ext cx="10058400" cy="794385"/>
          </a:xfrm>
        </p:spPr>
        <p:txBody>
          <a:bodyPr/>
          <a:lstStyle/>
          <a:p>
            <a:r>
              <a:rPr lang="en-US" dirty="0">
                <a:solidFill>
                  <a:schemeClr val="tx1"/>
                </a:solidFill>
              </a:rPr>
              <a:t>Management Decisions Review</a:t>
            </a:r>
            <a:endParaRPr lang="en-US" sz="3200" dirty="0">
              <a:solidFill>
                <a:schemeClr val="tx1"/>
              </a:solidFill>
            </a:endParaRPr>
          </a:p>
        </p:txBody>
      </p:sp>
      <p:sp>
        <p:nvSpPr>
          <p:cNvPr id="3" name="Content Placeholder 2"/>
          <p:cNvSpPr>
            <a:spLocks noGrp="1"/>
          </p:cNvSpPr>
          <p:nvPr>
            <p:ph idx="1"/>
          </p:nvPr>
        </p:nvSpPr>
        <p:spPr>
          <a:xfrm>
            <a:off x="1154083" y="1891665"/>
            <a:ext cx="10175768" cy="4023360"/>
          </a:xfrm>
        </p:spPr>
        <p:txBody>
          <a:bodyPr>
            <a:noAutofit/>
          </a:bodyPr>
          <a:lstStyle/>
          <a:p>
            <a:pPr marL="457200" indent="-457200" algn="just">
              <a:buFont typeface="Arial" panose="020B0604020202020204" pitchFamily="34" charset="0"/>
              <a:buChar char="•"/>
            </a:pPr>
            <a:r>
              <a:rPr lang="en-US" sz="2400" dirty="0">
                <a:solidFill>
                  <a:schemeClr val="tx1"/>
                </a:solidFill>
              </a:rPr>
              <a:t>Asset Disposition Consideration now halted by JEA was an appropriate management activity, yet it is premature without other optimization activities</a:t>
            </a:r>
          </a:p>
          <a:p>
            <a:pPr marL="457200" indent="-457200" algn="just">
              <a:buFont typeface="Arial" panose="020B0604020202020204" pitchFamily="34" charset="0"/>
              <a:buChar char="•"/>
            </a:pPr>
            <a:r>
              <a:rPr lang="en-US" sz="2400" dirty="0">
                <a:solidFill>
                  <a:schemeClr val="tx1"/>
                </a:solidFill>
              </a:rPr>
              <a:t>City Council is now investigating additional information and considering public and professional comments</a:t>
            </a:r>
          </a:p>
          <a:p>
            <a:pPr marL="457200" indent="-457200" algn="just">
              <a:buFont typeface="Arial" panose="020B0604020202020204" pitchFamily="34" charset="0"/>
              <a:buChar char="•"/>
            </a:pPr>
            <a:r>
              <a:rPr lang="en-US" sz="2400" dirty="0">
                <a:solidFill>
                  <a:schemeClr val="tx1"/>
                </a:solidFill>
              </a:rPr>
              <a:t>JEA does not have either a Water &amp; Wastewater or an Electric rate base. FPSC has not determined or ordered the JEA rate base. (Premature activities). Such information is needed for full consideration. (Legislation for FMW is out of two (2) committees as </a:t>
            </a:r>
            <a:r>
              <a:rPr lang="en-US" sz="2400">
                <a:solidFill>
                  <a:schemeClr val="tx1"/>
                </a:solidFill>
              </a:rPr>
              <a:t>of 2/17/2020</a:t>
            </a:r>
            <a:r>
              <a:rPr lang="en-US" sz="2400" dirty="0">
                <a:solidFill>
                  <a:schemeClr val="tx1"/>
                </a:solidFill>
              </a:rPr>
              <a:t>)</a:t>
            </a:r>
          </a:p>
          <a:p>
            <a:pPr marL="457200" indent="-457200" algn="just">
              <a:buFont typeface="Arial" panose="020B0604020202020204" pitchFamily="34" charset="0"/>
              <a:buChar char="•"/>
            </a:pPr>
            <a:r>
              <a:rPr lang="en-US" sz="2400" dirty="0">
                <a:solidFill>
                  <a:schemeClr val="tx1"/>
                </a:solidFill>
              </a:rPr>
              <a:t>There are incomplete analyses of viability which are major factors to a successful, effective, and sustainable utility </a:t>
            </a:r>
          </a:p>
          <a:p>
            <a:pPr marL="457200" indent="-457200" algn="just">
              <a:buFont typeface="Arial" panose="020B0604020202020204" pitchFamily="34" charset="0"/>
              <a:buChar char="•"/>
            </a:pPr>
            <a:endParaRPr lang="en-US" sz="2400" dirty="0">
              <a:solidFill>
                <a:schemeClr val="tx1"/>
              </a:solidFill>
            </a:endParaRPr>
          </a:p>
          <a:p>
            <a:pPr marL="457200" indent="-457200" algn="just">
              <a:buFont typeface="Arial" panose="020B0604020202020204" pitchFamily="34" charset="0"/>
              <a:buChar char="•"/>
            </a:pPr>
            <a:endParaRPr lang="en-US" sz="2400" dirty="0">
              <a:solidFill>
                <a:schemeClr val="tx1"/>
              </a:solidFill>
            </a:endParaRPr>
          </a:p>
        </p:txBody>
      </p:sp>
      <p:sp>
        <p:nvSpPr>
          <p:cNvPr id="5" name="Slide Number Placeholder 4"/>
          <p:cNvSpPr>
            <a:spLocks noGrp="1"/>
          </p:cNvSpPr>
          <p:nvPr>
            <p:ph type="sldNum" sz="quarter" idx="12"/>
          </p:nvPr>
        </p:nvSpPr>
        <p:spPr/>
        <p:txBody>
          <a:bodyPr/>
          <a:lstStyle/>
          <a:p>
            <a:fld id="{BA9060AF-E616-4549-A503-29F04E63742D}" type="slidenum">
              <a:rPr lang="en-US" sz="1200" smtClean="0"/>
              <a:t>14</a:t>
            </a:fld>
            <a:endParaRPr lang="en-US" sz="1200" dirty="0"/>
          </a:p>
        </p:txBody>
      </p:sp>
    </p:spTree>
    <p:extLst>
      <p:ext uri="{BB962C8B-B14F-4D97-AF65-F5344CB8AC3E}">
        <p14:creationId xmlns:p14="http://schemas.microsoft.com/office/powerpoint/2010/main" val="48255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2975"/>
            <a:ext cx="10058400" cy="794385"/>
          </a:xfrm>
        </p:spPr>
        <p:txBody>
          <a:bodyPr>
            <a:normAutofit/>
          </a:bodyPr>
          <a:lstStyle/>
          <a:p>
            <a:r>
              <a:rPr lang="en-US" dirty="0">
                <a:solidFill>
                  <a:schemeClr val="tx1"/>
                </a:solidFill>
              </a:rPr>
              <a:t>Management Decisions Review </a:t>
            </a:r>
            <a:r>
              <a:rPr lang="en-US" sz="3600" dirty="0">
                <a:solidFill>
                  <a:schemeClr val="tx1"/>
                </a:solidFill>
              </a:rPr>
              <a:t>(cont.)</a:t>
            </a:r>
          </a:p>
        </p:txBody>
      </p:sp>
      <p:sp>
        <p:nvSpPr>
          <p:cNvPr id="3" name="Content Placeholder 2"/>
          <p:cNvSpPr>
            <a:spLocks noGrp="1"/>
          </p:cNvSpPr>
          <p:nvPr>
            <p:ph idx="1"/>
          </p:nvPr>
        </p:nvSpPr>
        <p:spPr>
          <a:xfrm>
            <a:off x="1154083" y="1891665"/>
            <a:ext cx="10175768" cy="4023360"/>
          </a:xfrm>
        </p:spPr>
        <p:txBody>
          <a:bodyPr>
            <a:noAutofit/>
          </a:bodyPr>
          <a:lstStyle/>
          <a:p>
            <a:pPr marL="457200" indent="-457200">
              <a:buFont typeface="Arial" panose="020B0604020202020204" pitchFamily="34" charset="0"/>
              <a:buChar char="•"/>
            </a:pPr>
            <a:r>
              <a:rPr lang="en-US" sz="2400" dirty="0">
                <a:solidFill>
                  <a:schemeClr val="tx1"/>
                </a:solidFill>
              </a:rPr>
              <a:t>City Council to consider a consultant to assist management such as a Mr. Fred Haddad (previous OUC) or another on a temporary basis</a:t>
            </a:r>
          </a:p>
          <a:p>
            <a:pPr marL="457200" indent="-457200">
              <a:buFont typeface="Arial" panose="020B0604020202020204" pitchFamily="34" charset="0"/>
              <a:buChar char="•"/>
            </a:pPr>
            <a:r>
              <a:rPr lang="en-US" sz="2400" dirty="0">
                <a:solidFill>
                  <a:schemeClr val="tx1"/>
                </a:solidFill>
              </a:rPr>
              <a:t>Implement a JEA management rebuilding program</a:t>
            </a:r>
          </a:p>
          <a:p>
            <a:pPr marL="457200" indent="-457200">
              <a:buFont typeface="Arial" panose="020B0604020202020204" pitchFamily="34" charset="0"/>
              <a:buChar char="•"/>
            </a:pPr>
            <a:r>
              <a:rPr lang="en-US" sz="2400" dirty="0">
                <a:solidFill>
                  <a:schemeClr val="tx1"/>
                </a:solidFill>
              </a:rPr>
              <a:t>City Council and Mayor to select a new JEA BOD equally</a:t>
            </a:r>
          </a:p>
          <a:p>
            <a:pPr marL="457200" indent="-457200">
              <a:buFont typeface="Arial" panose="020B0604020202020204" pitchFamily="34" charset="0"/>
              <a:buChar char="•"/>
            </a:pPr>
            <a:r>
              <a:rPr lang="en-US" sz="2400" dirty="0">
                <a:solidFill>
                  <a:schemeClr val="tx1"/>
                </a:solidFill>
              </a:rPr>
              <a:t>City Council then voters clearly to have asset disposition powers</a:t>
            </a:r>
          </a:p>
          <a:p>
            <a:pPr marL="457200" indent="-457200">
              <a:buFont typeface="Arial" panose="020B0604020202020204" pitchFamily="34" charset="0"/>
              <a:buChar char="•"/>
            </a:pPr>
            <a:r>
              <a:rPr lang="en-US" sz="2400" dirty="0">
                <a:solidFill>
                  <a:schemeClr val="tx1"/>
                </a:solidFill>
              </a:rPr>
              <a:t>JEA BOD and management to do – research and recommendations to operations, finance, engineering, budgeting, customer service, etc. </a:t>
            </a:r>
          </a:p>
        </p:txBody>
      </p:sp>
      <p:sp>
        <p:nvSpPr>
          <p:cNvPr id="5" name="Slide Number Placeholder 4"/>
          <p:cNvSpPr>
            <a:spLocks noGrp="1"/>
          </p:cNvSpPr>
          <p:nvPr>
            <p:ph type="sldNum" sz="quarter" idx="12"/>
          </p:nvPr>
        </p:nvSpPr>
        <p:spPr/>
        <p:txBody>
          <a:bodyPr/>
          <a:lstStyle/>
          <a:p>
            <a:fld id="{BA9060AF-E616-4549-A503-29F04E63742D}" type="slidenum">
              <a:rPr lang="en-US" sz="1200" smtClean="0"/>
              <a:t>15</a:t>
            </a:fld>
            <a:endParaRPr lang="en-US" sz="1200" dirty="0"/>
          </a:p>
        </p:txBody>
      </p:sp>
    </p:spTree>
    <p:extLst>
      <p:ext uri="{BB962C8B-B14F-4D97-AF65-F5344CB8AC3E}">
        <p14:creationId xmlns:p14="http://schemas.microsoft.com/office/powerpoint/2010/main" val="3587689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2975"/>
            <a:ext cx="10058400" cy="794385"/>
          </a:xfrm>
        </p:spPr>
        <p:txBody>
          <a:bodyPr>
            <a:normAutofit fontScale="90000"/>
          </a:bodyPr>
          <a:lstStyle/>
          <a:p>
            <a:pPr algn="ctr"/>
            <a:r>
              <a:rPr lang="en-US" dirty="0">
                <a:solidFill>
                  <a:schemeClr val="tx1"/>
                </a:solidFill>
              </a:rPr>
              <a:t>Conceptual Value Consulting Summary</a:t>
            </a:r>
            <a:br>
              <a:rPr lang="en-US" dirty="0">
                <a:solidFill>
                  <a:schemeClr val="tx1"/>
                </a:solidFill>
              </a:rPr>
            </a:br>
            <a:r>
              <a:rPr lang="en-US" dirty="0">
                <a:solidFill>
                  <a:schemeClr val="tx1"/>
                </a:solidFill>
              </a:rPr>
              <a:t>($ x Billion) </a:t>
            </a:r>
            <a:r>
              <a:rPr lang="en-US" baseline="30000" dirty="0">
                <a:solidFill>
                  <a:schemeClr val="tx1"/>
                </a:solidFill>
              </a:rPr>
              <a:t>(1)</a:t>
            </a:r>
            <a:endParaRPr lang="en-US" sz="3200" baseline="30000" dirty="0">
              <a:solidFill>
                <a:schemeClr val="tx1"/>
              </a:solidFill>
            </a:endParaRPr>
          </a:p>
        </p:txBody>
      </p:sp>
      <p:graphicFrame>
        <p:nvGraphicFramePr>
          <p:cNvPr id="4" name="Content Placeholder 3">
            <a:extLst>
              <a:ext uri="{FF2B5EF4-FFF2-40B4-BE49-F238E27FC236}">
                <a16:creationId xmlns:a16="http://schemas.microsoft.com/office/drawing/2014/main" xmlns="" id="{353C5806-AF8F-4E21-9F93-DE8C5CAD0DD1}"/>
              </a:ext>
            </a:extLst>
          </p:cNvPr>
          <p:cNvGraphicFramePr>
            <a:graphicFrameLocks noGrp="1"/>
          </p:cNvGraphicFramePr>
          <p:nvPr>
            <p:ph idx="1"/>
            <p:extLst>
              <p:ext uri="{D42A27DB-BD31-4B8C-83A1-F6EECF244321}">
                <p14:modId xmlns:p14="http://schemas.microsoft.com/office/powerpoint/2010/main" val="3352588339"/>
              </p:ext>
            </p:extLst>
          </p:nvPr>
        </p:nvGraphicFramePr>
        <p:xfrm>
          <a:off x="1097281" y="1737360"/>
          <a:ext cx="9997440" cy="4433131"/>
        </p:xfrm>
        <a:graphic>
          <a:graphicData uri="http://schemas.openxmlformats.org/drawingml/2006/table">
            <a:tbl>
              <a:tblPr firstRow="1" bandRow="1">
                <a:tableStyleId>{5C22544A-7EE6-4342-B048-85BDC9FD1C3A}</a:tableStyleId>
              </a:tblPr>
              <a:tblGrid>
                <a:gridCol w="2209856">
                  <a:extLst>
                    <a:ext uri="{9D8B030D-6E8A-4147-A177-3AD203B41FA5}">
                      <a16:colId xmlns:a16="http://schemas.microsoft.com/office/drawing/2014/main" xmlns="" val="3021500385"/>
                    </a:ext>
                  </a:extLst>
                </a:gridCol>
                <a:gridCol w="1409067">
                  <a:extLst>
                    <a:ext uri="{9D8B030D-6E8A-4147-A177-3AD203B41FA5}">
                      <a16:colId xmlns:a16="http://schemas.microsoft.com/office/drawing/2014/main" xmlns="" val="1980999993"/>
                    </a:ext>
                  </a:extLst>
                </a:gridCol>
                <a:gridCol w="1488718">
                  <a:extLst>
                    <a:ext uri="{9D8B030D-6E8A-4147-A177-3AD203B41FA5}">
                      <a16:colId xmlns:a16="http://schemas.microsoft.com/office/drawing/2014/main" xmlns="" val="669464154"/>
                    </a:ext>
                  </a:extLst>
                </a:gridCol>
                <a:gridCol w="1629933">
                  <a:extLst>
                    <a:ext uri="{9D8B030D-6E8A-4147-A177-3AD203B41FA5}">
                      <a16:colId xmlns:a16="http://schemas.microsoft.com/office/drawing/2014/main" xmlns="" val="155928667"/>
                    </a:ext>
                  </a:extLst>
                </a:gridCol>
                <a:gridCol w="3259866">
                  <a:extLst>
                    <a:ext uri="{9D8B030D-6E8A-4147-A177-3AD203B41FA5}">
                      <a16:colId xmlns:a16="http://schemas.microsoft.com/office/drawing/2014/main" xmlns="" val="2308777754"/>
                    </a:ext>
                  </a:extLst>
                </a:gridCol>
              </a:tblGrid>
              <a:tr h="628362">
                <a:tc>
                  <a:txBody>
                    <a:bodyPr/>
                    <a:lstStyle/>
                    <a:p>
                      <a:endParaRPr lang="en-US" sz="1200" dirty="0"/>
                    </a:p>
                    <a:p>
                      <a:endParaRPr lang="en-US" sz="1200" dirty="0"/>
                    </a:p>
                    <a:p>
                      <a:r>
                        <a:rPr lang="en-US" sz="1200" dirty="0"/>
                        <a:t>Description</a:t>
                      </a:r>
                    </a:p>
                  </a:txBody>
                  <a:tcPr/>
                </a:tc>
                <a:tc>
                  <a:txBody>
                    <a:bodyPr/>
                    <a:lstStyle/>
                    <a:p>
                      <a:pPr algn="ctr"/>
                      <a:r>
                        <a:rPr lang="en-US" sz="1200" dirty="0"/>
                        <a:t>Consulting</a:t>
                      </a:r>
                    </a:p>
                    <a:p>
                      <a:pPr algn="ctr"/>
                      <a:r>
                        <a:rPr lang="en-US" sz="1200" dirty="0"/>
                        <a:t>Approx. Value</a:t>
                      </a:r>
                    </a:p>
                    <a:p>
                      <a:pPr algn="ctr"/>
                      <a:r>
                        <a:rPr lang="en-US" sz="1200" dirty="0"/>
                        <a:t>Potential</a:t>
                      </a:r>
                    </a:p>
                  </a:txBody>
                  <a:tcPr/>
                </a:tc>
                <a:tc>
                  <a:txBody>
                    <a:bodyPr/>
                    <a:lstStyle/>
                    <a:p>
                      <a:pPr algn="ctr"/>
                      <a:endParaRPr lang="en-US" sz="1200" dirty="0"/>
                    </a:p>
                    <a:p>
                      <a:pPr algn="ctr"/>
                      <a:r>
                        <a:rPr lang="en-US" sz="1200" dirty="0"/>
                        <a:t>Estimated</a:t>
                      </a:r>
                    </a:p>
                    <a:p>
                      <a:pPr algn="ctr"/>
                      <a:r>
                        <a:rPr lang="en-US" sz="1200" dirty="0"/>
                        <a:t>Net Proceeds</a:t>
                      </a:r>
                    </a:p>
                  </a:txBody>
                  <a:tcPr/>
                </a:tc>
                <a:tc>
                  <a:txBody>
                    <a:bodyPr/>
                    <a:lstStyle/>
                    <a:p>
                      <a:pPr algn="ctr"/>
                      <a:endParaRPr lang="en-US" sz="1200" dirty="0"/>
                    </a:p>
                    <a:p>
                      <a:pPr algn="ctr"/>
                      <a:r>
                        <a:rPr lang="en-US" sz="1200" dirty="0"/>
                        <a:t>Estimated </a:t>
                      </a:r>
                    </a:p>
                    <a:p>
                      <a:pPr algn="ctr"/>
                      <a:r>
                        <a:rPr lang="en-US" sz="1200" dirty="0"/>
                        <a:t>Time Req.</a:t>
                      </a:r>
                    </a:p>
                  </a:txBody>
                  <a:tcPr/>
                </a:tc>
                <a:tc>
                  <a:txBody>
                    <a:bodyPr/>
                    <a:lstStyle/>
                    <a:p>
                      <a:pPr algn="ctr"/>
                      <a:endParaRPr lang="en-US" sz="1200" dirty="0"/>
                    </a:p>
                    <a:p>
                      <a:pPr algn="ctr"/>
                      <a:endParaRPr lang="en-US" sz="1200" dirty="0"/>
                    </a:p>
                    <a:p>
                      <a:pPr algn="ctr"/>
                      <a:r>
                        <a:rPr lang="en-US" sz="1200" dirty="0"/>
                        <a:t>Comments</a:t>
                      </a:r>
                    </a:p>
                  </a:txBody>
                  <a:tcPr/>
                </a:tc>
                <a:extLst>
                  <a:ext uri="{0D108BD9-81ED-4DB2-BD59-A6C34878D82A}">
                    <a16:rowId xmlns:a16="http://schemas.microsoft.com/office/drawing/2014/main" xmlns="" val="1659130104"/>
                  </a:ext>
                </a:extLst>
              </a:tr>
              <a:tr h="1062231">
                <a:tc>
                  <a:txBody>
                    <a:bodyPr/>
                    <a:lstStyle/>
                    <a:p>
                      <a:r>
                        <a:rPr lang="en-US" sz="1300" dirty="0"/>
                        <a:t>Electric System</a:t>
                      </a:r>
                    </a:p>
                  </a:txBody>
                  <a:tcPr/>
                </a:tc>
                <a:tc>
                  <a:txBody>
                    <a:bodyPr/>
                    <a:lstStyle/>
                    <a:p>
                      <a:pPr algn="ctr"/>
                      <a:r>
                        <a:rPr lang="en-US" sz="1300" dirty="0"/>
                        <a:t>$4.8 +/-</a:t>
                      </a:r>
                    </a:p>
                  </a:txBody>
                  <a:tcPr/>
                </a:tc>
                <a:tc>
                  <a:txBody>
                    <a:bodyPr/>
                    <a:lstStyle/>
                    <a:p>
                      <a:pPr algn="ctr"/>
                      <a:r>
                        <a:rPr lang="en-US" sz="1300" dirty="0"/>
                        <a:t>$1.0 +/-</a:t>
                      </a:r>
                    </a:p>
                  </a:txBody>
                  <a:tcPr/>
                </a:tc>
                <a:tc>
                  <a:txBody>
                    <a:bodyPr/>
                    <a:lstStyle/>
                    <a:p>
                      <a:pPr algn="ctr"/>
                      <a:r>
                        <a:rPr lang="en-US" sz="1300" dirty="0"/>
                        <a:t>1.5 yrs.</a:t>
                      </a:r>
                    </a:p>
                  </a:txBody>
                  <a:tcPr/>
                </a:tc>
                <a:tc>
                  <a:txBody>
                    <a:bodyPr/>
                    <a:lstStyle/>
                    <a:p>
                      <a:r>
                        <a:rPr lang="en-US" sz="1300" dirty="0"/>
                        <a:t>Secure long-term lower rates (FP&amp;L) or others; get ad valorem taxes, get franchise fees, get fund balances, get utility tax, transfer restricted funds and debt service reserve funds.</a:t>
                      </a:r>
                    </a:p>
                  </a:txBody>
                  <a:tcPr/>
                </a:tc>
                <a:extLst>
                  <a:ext uri="{0D108BD9-81ED-4DB2-BD59-A6C34878D82A}">
                    <a16:rowId xmlns:a16="http://schemas.microsoft.com/office/drawing/2014/main" xmlns="" val="1764403417"/>
                  </a:ext>
                </a:extLst>
              </a:tr>
              <a:tr h="478752">
                <a:tc>
                  <a:txBody>
                    <a:bodyPr/>
                    <a:lstStyle/>
                    <a:p>
                      <a:r>
                        <a:rPr lang="en-US" sz="1300" dirty="0"/>
                        <a:t>Generation Only</a:t>
                      </a:r>
                    </a:p>
                    <a:p>
                      <a:r>
                        <a:rPr lang="en-US" sz="1300" dirty="0"/>
                        <a:t>Not Bid Separately</a:t>
                      </a:r>
                    </a:p>
                  </a:txBody>
                  <a:tcPr/>
                </a:tc>
                <a:tc>
                  <a:txBody>
                    <a:bodyPr/>
                    <a:lstStyle/>
                    <a:p>
                      <a:pPr algn="ctr"/>
                      <a:r>
                        <a:rPr lang="en-US" sz="1300" dirty="0"/>
                        <a:t>N/A</a:t>
                      </a:r>
                    </a:p>
                  </a:txBody>
                  <a:tcPr/>
                </a:tc>
                <a:tc>
                  <a:txBody>
                    <a:bodyPr/>
                    <a:lstStyle/>
                    <a:p>
                      <a:pPr algn="ctr"/>
                      <a:r>
                        <a:rPr lang="en-US" sz="1300" dirty="0"/>
                        <a:t>Small</a:t>
                      </a:r>
                    </a:p>
                  </a:txBody>
                  <a:tcPr/>
                </a:tc>
                <a:tc>
                  <a:txBody>
                    <a:bodyPr/>
                    <a:lstStyle/>
                    <a:p>
                      <a:pPr algn="ctr"/>
                      <a:r>
                        <a:rPr lang="en-US" sz="1300" dirty="0"/>
                        <a:t>N/A</a:t>
                      </a:r>
                    </a:p>
                  </a:txBody>
                  <a:tcPr/>
                </a:tc>
                <a:tc>
                  <a:txBody>
                    <a:bodyPr/>
                    <a:lstStyle/>
                    <a:p>
                      <a:r>
                        <a:rPr lang="en-US" sz="1300" dirty="0"/>
                        <a:t>Not Bid Separately.</a:t>
                      </a:r>
                    </a:p>
                  </a:txBody>
                  <a:tcPr/>
                </a:tc>
                <a:extLst>
                  <a:ext uri="{0D108BD9-81ED-4DB2-BD59-A6C34878D82A}">
                    <a16:rowId xmlns:a16="http://schemas.microsoft.com/office/drawing/2014/main" xmlns="" val="1465386365"/>
                  </a:ext>
                </a:extLst>
              </a:tr>
              <a:tr h="478752">
                <a:tc>
                  <a:txBody>
                    <a:bodyPr/>
                    <a:lstStyle/>
                    <a:p>
                      <a:r>
                        <a:rPr lang="en-US" sz="1300" dirty="0"/>
                        <a:t>Electric T&amp;D</a:t>
                      </a:r>
                    </a:p>
                    <a:p>
                      <a:r>
                        <a:rPr lang="en-US" sz="1300" dirty="0"/>
                        <a:t>Not Bid</a:t>
                      </a:r>
                    </a:p>
                  </a:txBody>
                  <a:tcPr/>
                </a:tc>
                <a:tc>
                  <a:txBody>
                    <a:bodyPr/>
                    <a:lstStyle/>
                    <a:p>
                      <a:pPr algn="ctr"/>
                      <a:r>
                        <a:rPr lang="en-US" sz="1300" dirty="0"/>
                        <a:t>N/A</a:t>
                      </a:r>
                    </a:p>
                  </a:txBody>
                  <a:tcPr/>
                </a:tc>
                <a:tc>
                  <a:txBody>
                    <a:bodyPr/>
                    <a:lstStyle/>
                    <a:p>
                      <a:pPr algn="ctr"/>
                      <a:r>
                        <a:rPr lang="en-US" sz="1300" dirty="0"/>
                        <a:t>N/A</a:t>
                      </a:r>
                    </a:p>
                  </a:txBody>
                  <a:tcPr/>
                </a:tc>
                <a:tc>
                  <a:txBody>
                    <a:bodyPr/>
                    <a:lstStyle/>
                    <a:p>
                      <a:pPr algn="ctr"/>
                      <a:r>
                        <a:rPr lang="en-US" sz="1300" dirty="0"/>
                        <a:t>N/A</a:t>
                      </a:r>
                    </a:p>
                  </a:txBody>
                  <a:tcPr/>
                </a:tc>
                <a:tc>
                  <a:txBody>
                    <a:bodyPr/>
                    <a:lstStyle/>
                    <a:p>
                      <a:r>
                        <a:rPr lang="en-US" sz="1300" dirty="0"/>
                        <a:t>Not Bid Separately.</a:t>
                      </a:r>
                    </a:p>
                  </a:txBody>
                  <a:tcPr/>
                </a:tc>
                <a:extLst>
                  <a:ext uri="{0D108BD9-81ED-4DB2-BD59-A6C34878D82A}">
                    <a16:rowId xmlns:a16="http://schemas.microsoft.com/office/drawing/2014/main" xmlns="" val="552859614"/>
                  </a:ext>
                </a:extLst>
              </a:tr>
              <a:tr h="478752">
                <a:tc>
                  <a:txBody>
                    <a:bodyPr/>
                    <a:lstStyle/>
                    <a:p>
                      <a:r>
                        <a:rPr lang="en-US" sz="1300" dirty="0"/>
                        <a:t>Chilled Water</a:t>
                      </a:r>
                    </a:p>
                  </a:txBody>
                  <a:tcPr/>
                </a:tc>
                <a:tc>
                  <a:txBody>
                    <a:bodyPr/>
                    <a:lstStyle/>
                    <a:p>
                      <a:pPr algn="ctr"/>
                      <a:r>
                        <a:rPr lang="en-US" sz="1300" dirty="0"/>
                        <a:t>Small</a:t>
                      </a:r>
                    </a:p>
                  </a:txBody>
                  <a:tcPr/>
                </a:tc>
                <a:tc>
                  <a:txBody>
                    <a:bodyPr/>
                    <a:lstStyle/>
                    <a:p>
                      <a:pPr algn="ctr"/>
                      <a:r>
                        <a:rPr lang="en-US" sz="1300" dirty="0"/>
                        <a:t>Small</a:t>
                      </a:r>
                    </a:p>
                  </a:txBody>
                  <a:tcPr/>
                </a:tc>
                <a:tc>
                  <a:txBody>
                    <a:bodyPr/>
                    <a:lstStyle/>
                    <a:p>
                      <a:pPr algn="ctr"/>
                      <a:r>
                        <a:rPr lang="en-US" sz="1300" dirty="0"/>
                        <a:t>N/A</a:t>
                      </a:r>
                    </a:p>
                  </a:txBody>
                  <a:tcPr/>
                </a:tc>
                <a:tc>
                  <a:txBody>
                    <a:bodyPr/>
                    <a:lstStyle/>
                    <a:p>
                      <a:r>
                        <a:rPr lang="en-US" sz="1300" dirty="0"/>
                        <a:t>Minor transaction, little benefit, better to be packaged with electric.</a:t>
                      </a:r>
                    </a:p>
                  </a:txBody>
                  <a:tcPr/>
                </a:tc>
                <a:extLst>
                  <a:ext uri="{0D108BD9-81ED-4DB2-BD59-A6C34878D82A}">
                    <a16:rowId xmlns:a16="http://schemas.microsoft.com/office/drawing/2014/main" xmlns="" val="3329670360"/>
                  </a:ext>
                </a:extLst>
              </a:tr>
              <a:tr h="364051">
                <a:tc>
                  <a:txBody>
                    <a:bodyPr/>
                    <a:lstStyle/>
                    <a:p>
                      <a:r>
                        <a:rPr lang="en-US" sz="1300" dirty="0"/>
                        <a:t>Water and Wastewater</a:t>
                      </a:r>
                    </a:p>
                  </a:txBody>
                  <a:tcPr/>
                </a:tc>
                <a:tc>
                  <a:txBody>
                    <a:bodyPr/>
                    <a:lstStyle/>
                    <a:p>
                      <a:pPr algn="ctr"/>
                      <a:r>
                        <a:rPr lang="en-US" sz="1300" dirty="0"/>
                        <a:t>$3.3 +/-</a:t>
                      </a:r>
                    </a:p>
                  </a:txBody>
                  <a:tcPr/>
                </a:tc>
                <a:tc>
                  <a:txBody>
                    <a:bodyPr/>
                    <a:lstStyle/>
                    <a:p>
                      <a:pPr algn="ctr"/>
                      <a:r>
                        <a:rPr lang="en-US" sz="1300" dirty="0"/>
                        <a:t>$1.0 +/-</a:t>
                      </a:r>
                    </a:p>
                  </a:txBody>
                  <a:tcPr/>
                </a:tc>
                <a:tc>
                  <a:txBody>
                    <a:bodyPr/>
                    <a:lstStyle/>
                    <a:p>
                      <a:pPr algn="ctr"/>
                      <a:r>
                        <a:rPr lang="en-US" sz="1300" dirty="0"/>
                        <a:t>2 yrs.</a:t>
                      </a:r>
                    </a:p>
                  </a:txBody>
                  <a:tcPr/>
                </a:tc>
                <a:tc>
                  <a:txBody>
                    <a:bodyPr/>
                    <a:lstStyle/>
                    <a:p>
                      <a:r>
                        <a:rPr lang="en-US" sz="1300" dirty="0"/>
                        <a:t>Loss of utility rate control to FPSC or to NFP.</a:t>
                      </a:r>
                    </a:p>
                  </a:txBody>
                  <a:tcPr/>
                </a:tc>
                <a:extLst>
                  <a:ext uri="{0D108BD9-81ED-4DB2-BD59-A6C34878D82A}">
                    <a16:rowId xmlns:a16="http://schemas.microsoft.com/office/drawing/2014/main" xmlns="" val="1221731856"/>
                  </a:ext>
                </a:extLst>
              </a:tr>
              <a:tr h="867738">
                <a:tc>
                  <a:txBody>
                    <a:bodyPr/>
                    <a:lstStyle/>
                    <a:p>
                      <a:r>
                        <a:rPr lang="en-US" sz="1300" dirty="0"/>
                        <a:t>All Utilities</a:t>
                      </a:r>
                    </a:p>
                  </a:txBody>
                  <a:tcPr/>
                </a:tc>
                <a:tc>
                  <a:txBody>
                    <a:bodyPr/>
                    <a:lstStyle/>
                    <a:p>
                      <a:pPr algn="ctr"/>
                      <a:r>
                        <a:rPr lang="en-US" sz="1300" dirty="0"/>
                        <a:t>$8.1 +/-</a:t>
                      </a:r>
                    </a:p>
                  </a:txBody>
                  <a:tcPr/>
                </a:tc>
                <a:tc>
                  <a:txBody>
                    <a:bodyPr/>
                    <a:lstStyle/>
                    <a:p>
                      <a:pPr algn="ctr"/>
                      <a:r>
                        <a:rPr lang="en-US" sz="1300" dirty="0"/>
                        <a:t>$2.0 - 3.0 +/-</a:t>
                      </a:r>
                    </a:p>
                  </a:txBody>
                  <a:tcPr/>
                </a:tc>
                <a:tc>
                  <a:txBody>
                    <a:bodyPr/>
                    <a:lstStyle/>
                    <a:p>
                      <a:pPr algn="ctr"/>
                      <a:r>
                        <a:rPr lang="en-US" sz="1300" dirty="0"/>
                        <a:t>2+ yrs. </a:t>
                      </a:r>
                    </a:p>
                  </a:txBody>
                  <a:tcPr/>
                </a:tc>
                <a:tc>
                  <a:txBody>
                    <a:bodyPr/>
                    <a:lstStyle/>
                    <a:p>
                      <a:r>
                        <a:rPr lang="en-US" sz="1300" dirty="0"/>
                        <a:t>City gets franchise fees, fund balances, utility tax, ad valorem tax, transfer of restricted funds, transfer of debt service reserve, etc. funds.</a:t>
                      </a:r>
                    </a:p>
                  </a:txBody>
                  <a:tcPr/>
                </a:tc>
                <a:extLst>
                  <a:ext uri="{0D108BD9-81ED-4DB2-BD59-A6C34878D82A}">
                    <a16:rowId xmlns:a16="http://schemas.microsoft.com/office/drawing/2014/main" xmlns="" val="2813098418"/>
                  </a:ext>
                </a:extLst>
              </a:tr>
            </a:tbl>
          </a:graphicData>
        </a:graphic>
      </p:graphicFrame>
      <p:sp>
        <p:nvSpPr>
          <p:cNvPr id="5" name="Slide Number Placeholder 4"/>
          <p:cNvSpPr>
            <a:spLocks noGrp="1"/>
          </p:cNvSpPr>
          <p:nvPr>
            <p:ph type="sldNum" sz="quarter" idx="12"/>
          </p:nvPr>
        </p:nvSpPr>
        <p:spPr/>
        <p:txBody>
          <a:bodyPr/>
          <a:lstStyle/>
          <a:p>
            <a:fld id="{BA9060AF-E616-4549-A503-29F04E63742D}" type="slidenum">
              <a:rPr lang="en-US" sz="1200" smtClean="0"/>
              <a:t>16</a:t>
            </a:fld>
            <a:endParaRPr lang="en-US" sz="1200" dirty="0"/>
          </a:p>
        </p:txBody>
      </p:sp>
      <p:sp>
        <p:nvSpPr>
          <p:cNvPr id="6" name="Slide Number Placeholder 4">
            <a:extLst>
              <a:ext uri="{FF2B5EF4-FFF2-40B4-BE49-F238E27FC236}">
                <a16:creationId xmlns:a16="http://schemas.microsoft.com/office/drawing/2014/main" xmlns="" id="{CF978832-5D88-402D-88F3-41BBBEEB6987}"/>
              </a:ext>
            </a:extLst>
          </p:cNvPr>
          <p:cNvSpPr txBox="1">
            <a:spLocks/>
          </p:cNvSpPr>
          <p:nvPr/>
        </p:nvSpPr>
        <p:spPr>
          <a:xfrm>
            <a:off x="1036320" y="6078585"/>
            <a:ext cx="3021874"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baseline="30000" dirty="0">
                <a:solidFill>
                  <a:schemeClr val="tx1"/>
                </a:solidFill>
              </a:rPr>
              <a:t>(1)</a:t>
            </a:r>
            <a:r>
              <a:rPr lang="en-US" sz="1200" dirty="0">
                <a:solidFill>
                  <a:schemeClr val="tx1"/>
                </a:solidFill>
              </a:rPr>
              <a:t> Rounded Very Preliminary/Rough Estimates</a:t>
            </a:r>
          </a:p>
        </p:txBody>
      </p:sp>
    </p:spTree>
    <p:extLst>
      <p:ext uri="{BB962C8B-B14F-4D97-AF65-F5344CB8AC3E}">
        <p14:creationId xmlns:p14="http://schemas.microsoft.com/office/powerpoint/2010/main" val="3629148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87831"/>
            <a:ext cx="10058400" cy="1149530"/>
          </a:xfrm>
        </p:spPr>
        <p:txBody>
          <a:bodyPr>
            <a:noAutofit/>
          </a:bodyPr>
          <a:lstStyle/>
          <a:p>
            <a:r>
              <a:rPr lang="en-US" sz="4200" dirty="0">
                <a:solidFill>
                  <a:schemeClr val="tx1"/>
                </a:solidFill>
              </a:rPr>
              <a:t>Fully and Publicly Decide on Goals &amp; Objectives (Suggestions)</a:t>
            </a:r>
          </a:p>
        </p:txBody>
      </p:sp>
      <p:sp>
        <p:nvSpPr>
          <p:cNvPr id="3" name="Content Placeholder 2"/>
          <p:cNvSpPr>
            <a:spLocks noGrp="1"/>
          </p:cNvSpPr>
          <p:nvPr>
            <p:ph idx="1"/>
          </p:nvPr>
        </p:nvSpPr>
        <p:spPr>
          <a:xfrm>
            <a:off x="1097280" y="1845733"/>
            <a:ext cx="10058400" cy="4424437"/>
          </a:xfrm>
        </p:spPr>
        <p:txBody>
          <a:bodyPr>
            <a:normAutofit fontScale="92500" lnSpcReduction="10000"/>
          </a:bodyPr>
          <a:lstStyle/>
          <a:p>
            <a:pPr marL="0" indent="0" algn="just" defTabSz="400050">
              <a:buNone/>
              <a:tabLst>
                <a:tab pos="112713" algn="l"/>
              </a:tabLst>
            </a:pPr>
            <a:r>
              <a:rPr lang="en-US" sz="2700" dirty="0">
                <a:solidFill>
                  <a:schemeClr val="tx1"/>
                </a:solidFill>
              </a:rPr>
              <a:t>	-	Proceeds for City General Fund CIP – (How much needed for what?)</a:t>
            </a:r>
          </a:p>
          <a:p>
            <a:pPr marL="0" indent="0" algn="just" defTabSz="400050">
              <a:buNone/>
              <a:tabLst>
                <a:tab pos="112713" algn="l"/>
              </a:tabLst>
            </a:pPr>
            <a:r>
              <a:rPr lang="en-US" sz="2700" dirty="0">
                <a:solidFill>
                  <a:schemeClr val="tx1"/>
                </a:solidFill>
              </a:rPr>
              <a:t>	-	Stable or Lower Customer Rates – (Evaluate Each Option)</a:t>
            </a:r>
          </a:p>
          <a:p>
            <a:pPr marL="0" indent="0" algn="just" defTabSz="400050">
              <a:buNone/>
              <a:tabLst>
                <a:tab pos="112713" algn="l"/>
              </a:tabLst>
            </a:pPr>
            <a:r>
              <a:rPr lang="en-US" sz="2700" dirty="0">
                <a:solidFill>
                  <a:schemeClr val="tx1"/>
                </a:solidFill>
              </a:rPr>
              <a:t>	-	Assumption of Existing Customer Contracts – (Honor Agreements)</a:t>
            </a:r>
          </a:p>
          <a:p>
            <a:pPr marL="0" indent="0" algn="just" defTabSz="400050">
              <a:buNone/>
              <a:tabLst>
                <a:tab pos="112713" algn="l"/>
              </a:tabLst>
            </a:pPr>
            <a:r>
              <a:rPr lang="en-US" sz="2700" dirty="0">
                <a:solidFill>
                  <a:schemeClr val="tx1"/>
                </a:solidFill>
              </a:rPr>
              <a:t>	-	Economic Development – (Development Programs, Local Synergies, </a:t>
            </a:r>
          </a:p>
          <a:p>
            <a:pPr marL="0" indent="0" algn="just" defTabSz="400050">
              <a:spcBef>
                <a:spcPts val="0"/>
              </a:spcBef>
              <a:spcAft>
                <a:spcPts val="0"/>
              </a:spcAft>
              <a:buNone/>
              <a:tabLst>
                <a:tab pos="112713" algn="l"/>
              </a:tabLst>
            </a:pPr>
            <a:r>
              <a:rPr lang="en-US" sz="2700" dirty="0">
                <a:solidFill>
                  <a:schemeClr val="tx1"/>
                </a:solidFill>
              </a:rPr>
              <a:t>                                                      Responsible Service)</a:t>
            </a:r>
          </a:p>
          <a:p>
            <a:pPr marL="0" indent="0" algn="just" defTabSz="400050">
              <a:buNone/>
              <a:tabLst>
                <a:tab pos="112713" algn="l"/>
              </a:tabLst>
            </a:pPr>
            <a:r>
              <a:rPr lang="en-US" sz="2700" dirty="0">
                <a:solidFill>
                  <a:schemeClr val="tx1"/>
                </a:solidFill>
              </a:rPr>
              <a:t>	-	Good Customer Service – (Existing and Examples with large systems)</a:t>
            </a:r>
          </a:p>
          <a:p>
            <a:pPr marL="0" indent="0" algn="just" defTabSz="400050">
              <a:buNone/>
              <a:tabLst>
                <a:tab pos="112713" algn="l"/>
              </a:tabLst>
            </a:pPr>
            <a:r>
              <a:rPr lang="en-US" sz="2700" dirty="0">
                <a:solidFill>
                  <a:schemeClr val="tx1"/>
                </a:solidFill>
              </a:rPr>
              <a:t>	-	Reliable Operations – (Proven abilities)</a:t>
            </a:r>
          </a:p>
          <a:p>
            <a:pPr marL="0" indent="0" algn="just" defTabSz="400050">
              <a:buNone/>
              <a:tabLst>
                <a:tab pos="112713" algn="l"/>
              </a:tabLst>
            </a:pPr>
            <a:r>
              <a:rPr lang="en-US" sz="2700" dirty="0">
                <a:solidFill>
                  <a:schemeClr val="tx1"/>
                </a:solidFill>
              </a:rPr>
              <a:t>	-	Excellent Quality – (Track Record and Effective Actions)</a:t>
            </a:r>
          </a:p>
          <a:p>
            <a:pPr marL="400050" indent="-287338" algn="just" defTabSz="400050">
              <a:buNone/>
              <a:tabLst>
                <a:tab pos="400050" algn="l"/>
              </a:tabLst>
            </a:pPr>
            <a:r>
              <a:rPr lang="en-US" sz="2700" dirty="0">
                <a:solidFill>
                  <a:schemeClr val="tx1"/>
                </a:solidFill>
              </a:rPr>
              <a:t>-  Prudent/Innovation – (Correct certain management decisions, accomplish what can be done (examples in Florida))</a:t>
            </a:r>
          </a:p>
          <a:p>
            <a:pPr marL="0" indent="0" algn="just" defTabSz="400050">
              <a:buNone/>
              <a:tabLst>
                <a:tab pos="112713" algn="l"/>
              </a:tabLst>
            </a:pPr>
            <a:endParaRPr lang="en-US" sz="2400" dirty="0">
              <a:solidFill>
                <a:schemeClr val="tx1"/>
              </a:solidFill>
            </a:endParaRPr>
          </a:p>
          <a:p>
            <a:pPr marL="0" indent="0" algn="just" defTabSz="741363">
              <a:buNone/>
              <a:tabLst>
                <a:tab pos="457200" algn="l"/>
              </a:tabLst>
            </a:pPr>
            <a:endParaRPr lang="en-US" sz="2400" dirty="0">
              <a:solidFill>
                <a:schemeClr val="tx1"/>
              </a:solidFill>
            </a:endParaRPr>
          </a:p>
          <a:p>
            <a:pPr marL="0" indent="0" algn="just" defTabSz="741363">
              <a:buNone/>
              <a:tabLst>
                <a:tab pos="457200" algn="l"/>
              </a:tabLst>
            </a:pPr>
            <a:endParaRPr lang="en-US" sz="1900" dirty="0">
              <a:solidFill>
                <a:schemeClr val="tx1"/>
              </a:solidFill>
            </a:endParaRPr>
          </a:p>
        </p:txBody>
      </p:sp>
      <p:sp>
        <p:nvSpPr>
          <p:cNvPr id="5" name="Slide Number Placeholder 4"/>
          <p:cNvSpPr>
            <a:spLocks noGrp="1"/>
          </p:cNvSpPr>
          <p:nvPr>
            <p:ph type="sldNum" sz="quarter" idx="12"/>
          </p:nvPr>
        </p:nvSpPr>
        <p:spPr/>
        <p:txBody>
          <a:bodyPr/>
          <a:lstStyle/>
          <a:p>
            <a:fld id="{BA9060AF-E616-4549-A503-29F04E63742D}" type="slidenum">
              <a:rPr lang="en-US" sz="1200" smtClean="0"/>
              <a:t>17</a:t>
            </a:fld>
            <a:endParaRPr lang="en-US" sz="1200" dirty="0"/>
          </a:p>
        </p:txBody>
      </p:sp>
    </p:spTree>
    <p:extLst>
      <p:ext uri="{BB962C8B-B14F-4D97-AF65-F5344CB8AC3E}">
        <p14:creationId xmlns:p14="http://schemas.microsoft.com/office/powerpoint/2010/main" val="4186544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2975"/>
            <a:ext cx="10058400" cy="794385"/>
          </a:xfrm>
        </p:spPr>
        <p:txBody>
          <a:bodyPr>
            <a:normAutofit/>
          </a:bodyPr>
          <a:lstStyle/>
          <a:p>
            <a:r>
              <a:rPr lang="en-US" dirty="0">
                <a:solidFill>
                  <a:schemeClr val="tx1"/>
                </a:solidFill>
              </a:rPr>
              <a:t>Define Sources &amp; Uses</a:t>
            </a:r>
          </a:p>
        </p:txBody>
      </p:sp>
      <p:sp>
        <p:nvSpPr>
          <p:cNvPr id="3" name="Content Placeholder 2"/>
          <p:cNvSpPr>
            <a:spLocks noGrp="1"/>
          </p:cNvSpPr>
          <p:nvPr>
            <p:ph idx="1"/>
          </p:nvPr>
        </p:nvSpPr>
        <p:spPr/>
        <p:txBody>
          <a:bodyPr>
            <a:normAutofit/>
          </a:bodyPr>
          <a:lstStyle/>
          <a:p>
            <a:pPr marL="90488" indent="22225" algn="just" defTabSz="400050">
              <a:buFont typeface="Arial" panose="020B0604020202020204" pitchFamily="34" charset="0"/>
              <a:buChar char="•"/>
              <a:tabLst>
                <a:tab pos="112713" algn="l"/>
              </a:tabLst>
            </a:pPr>
            <a:r>
              <a:rPr lang="en-US" sz="2400" dirty="0">
                <a:solidFill>
                  <a:schemeClr val="tx1"/>
                </a:solidFill>
              </a:rPr>
              <a:t>	What projects are “high priority”</a:t>
            </a:r>
          </a:p>
          <a:p>
            <a:pPr marL="90488" indent="22225" algn="just" defTabSz="400050">
              <a:buFont typeface="Arial" panose="020B0604020202020204" pitchFamily="34" charset="0"/>
              <a:buChar char="•"/>
              <a:tabLst>
                <a:tab pos="112713" algn="l"/>
              </a:tabLst>
            </a:pPr>
            <a:r>
              <a:rPr lang="en-US" sz="2400" dirty="0">
                <a:solidFill>
                  <a:schemeClr val="tx1"/>
                </a:solidFill>
              </a:rPr>
              <a:t>	How much do they cost?</a:t>
            </a:r>
          </a:p>
          <a:p>
            <a:pPr marL="90488" indent="22225" algn="just" defTabSz="400050">
              <a:buFont typeface="Arial" panose="020B0604020202020204" pitchFamily="34" charset="0"/>
              <a:buChar char="•"/>
              <a:tabLst>
                <a:tab pos="112713" algn="l"/>
              </a:tabLst>
            </a:pPr>
            <a:r>
              <a:rPr lang="en-US" sz="2400" dirty="0">
                <a:solidFill>
                  <a:schemeClr val="tx1"/>
                </a:solidFill>
              </a:rPr>
              <a:t>	How much can the City fund from other sources?</a:t>
            </a:r>
          </a:p>
          <a:p>
            <a:pPr marL="90488" indent="22225" algn="just" defTabSz="400050">
              <a:buFont typeface="Arial" panose="020B0604020202020204" pitchFamily="34" charset="0"/>
              <a:buChar char="•"/>
              <a:tabLst>
                <a:tab pos="112713" algn="l"/>
              </a:tabLst>
            </a:pPr>
            <a:r>
              <a:rPr lang="en-US" sz="2400" dirty="0">
                <a:solidFill>
                  <a:schemeClr val="tx1"/>
                </a:solidFill>
              </a:rPr>
              <a:t>	How much is the need (i.e. $1 Billion, $3 Billion, $5 Billion?)</a:t>
            </a:r>
          </a:p>
          <a:p>
            <a:pPr marL="90488" indent="22225" algn="just" defTabSz="400050">
              <a:buFont typeface="Arial" panose="020B0604020202020204" pitchFamily="34" charset="0"/>
              <a:buChar char="•"/>
              <a:tabLst>
                <a:tab pos="112713" algn="l"/>
              </a:tabLst>
            </a:pPr>
            <a:r>
              <a:rPr lang="en-US" sz="2400" dirty="0">
                <a:solidFill>
                  <a:schemeClr val="tx1"/>
                </a:solidFill>
              </a:rPr>
              <a:t>	Have you performed “Value Engineering”?</a:t>
            </a:r>
          </a:p>
          <a:p>
            <a:pPr marL="90488" indent="22225" algn="just" defTabSz="400050">
              <a:buFont typeface="Arial" panose="020B0604020202020204" pitchFamily="34" charset="0"/>
              <a:buChar char="•"/>
              <a:tabLst>
                <a:tab pos="112713" algn="l"/>
              </a:tabLst>
            </a:pPr>
            <a:r>
              <a:rPr lang="en-US" sz="2400" dirty="0">
                <a:solidFill>
                  <a:schemeClr val="tx1"/>
                </a:solidFill>
              </a:rPr>
              <a:t>	Consider “simplified” future operations and improved effectiveness?</a:t>
            </a:r>
          </a:p>
          <a:p>
            <a:pPr marL="0" indent="0" algn="just" defTabSz="741363">
              <a:buNone/>
              <a:tabLst>
                <a:tab pos="457200" algn="l"/>
              </a:tabLst>
            </a:pPr>
            <a:endParaRPr lang="en-US" sz="1900" dirty="0">
              <a:solidFill>
                <a:schemeClr val="tx1"/>
              </a:solidFill>
            </a:endParaRPr>
          </a:p>
        </p:txBody>
      </p:sp>
      <p:sp>
        <p:nvSpPr>
          <p:cNvPr id="5" name="Slide Number Placeholder 4"/>
          <p:cNvSpPr>
            <a:spLocks noGrp="1"/>
          </p:cNvSpPr>
          <p:nvPr>
            <p:ph type="sldNum" sz="quarter" idx="12"/>
          </p:nvPr>
        </p:nvSpPr>
        <p:spPr/>
        <p:txBody>
          <a:bodyPr/>
          <a:lstStyle/>
          <a:p>
            <a:fld id="{BA9060AF-E616-4549-A503-29F04E63742D}" type="slidenum">
              <a:rPr lang="en-US" sz="1200" smtClean="0"/>
              <a:t>18</a:t>
            </a:fld>
            <a:endParaRPr lang="en-US" sz="1200" dirty="0"/>
          </a:p>
        </p:txBody>
      </p:sp>
    </p:spTree>
    <p:extLst>
      <p:ext uri="{BB962C8B-B14F-4D97-AF65-F5344CB8AC3E}">
        <p14:creationId xmlns:p14="http://schemas.microsoft.com/office/powerpoint/2010/main" val="2516175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42975"/>
            <a:ext cx="10058400" cy="794385"/>
          </a:xfrm>
        </p:spPr>
        <p:txBody>
          <a:bodyPr/>
          <a:lstStyle/>
          <a:p>
            <a:r>
              <a:rPr lang="en-US" dirty="0">
                <a:solidFill>
                  <a:schemeClr val="tx1"/>
                </a:solidFill>
              </a:rPr>
              <a:t>Flow Chart</a:t>
            </a:r>
            <a:endParaRPr lang="en-US" sz="3200" dirty="0">
              <a:solidFill>
                <a:schemeClr val="tx1"/>
              </a:solidFill>
            </a:endParaRPr>
          </a:p>
        </p:txBody>
      </p:sp>
      <p:sp>
        <p:nvSpPr>
          <p:cNvPr id="5" name="Slide Number Placeholder 4"/>
          <p:cNvSpPr>
            <a:spLocks noGrp="1"/>
          </p:cNvSpPr>
          <p:nvPr>
            <p:ph type="sldNum" sz="quarter" idx="12"/>
          </p:nvPr>
        </p:nvSpPr>
        <p:spPr/>
        <p:txBody>
          <a:bodyPr/>
          <a:lstStyle/>
          <a:p>
            <a:fld id="{BA9060AF-E616-4549-A503-29F04E63742D}" type="slidenum">
              <a:rPr lang="en-US" sz="1200" smtClean="0"/>
              <a:t>19</a:t>
            </a:fld>
            <a:endParaRPr lang="en-US" sz="1200" dirty="0"/>
          </a:p>
        </p:txBody>
      </p:sp>
      <p:pic>
        <p:nvPicPr>
          <p:cNvPr id="8" name="Content Placeholder 7" descr="A screenshot of a cell phone&#10;&#10;Description automatically generated">
            <a:extLst>
              <a:ext uri="{FF2B5EF4-FFF2-40B4-BE49-F238E27FC236}">
                <a16:creationId xmlns:a16="http://schemas.microsoft.com/office/drawing/2014/main" xmlns="" id="{A00C9AFD-33F0-4E0C-86B3-29D6E90A9EC6}"/>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645" t="6035" r="3063" b="3722"/>
          <a:stretch/>
        </p:blipFill>
        <p:spPr>
          <a:xfrm>
            <a:off x="2464526" y="1870130"/>
            <a:ext cx="6757851" cy="4456884"/>
          </a:xfrm>
        </p:spPr>
      </p:pic>
    </p:spTree>
    <p:extLst>
      <p:ext uri="{BB962C8B-B14F-4D97-AF65-F5344CB8AC3E}">
        <p14:creationId xmlns:p14="http://schemas.microsoft.com/office/powerpoint/2010/main" val="1852084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093" y="465827"/>
            <a:ext cx="10058400" cy="1147312"/>
          </a:xfrm>
        </p:spPr>
        <p:txBody>
          <a:bodyPr>
            <a:noAutofit/>
          </a:bodyPr>
          <a:lstStyle/>
          <a:p>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dirty="0">
                <a:solidFill>
                  <a:schemeClr val="tx1"/>
                </a:solidFill>
              </a:rPr>
              <a:t>Gerald C. Hartman, PE., BCEE, ASA</a:t>
            </a:r>
          </a:p>
        </p:txBody>
      </p:sp>
      <p:sp>
        <p:nvSpPr>
          <p:cNvPr id="5" name="Slide Number Placeholder 4"/>
          <p:cNvSpPr>
            <a:spLocks noGrp="1"/>
          </p:cNvSpPr>
          <p:nvPr>
            <p:ph type="sldNum" sz="quarter" idx="12"/>
          </p:nvPr>
        </p:nvSpPr>
        <p:spPr/>
        <p:txBody>
          <a:bodyPr/>
          <a:lstStyle/>
          <a:p>
            <a:fld id="{BA9060AF-E616-4549-A503-29F04E63742D}" type="slidenum">
              <a:rPr lang="en-US" sz="1200" smtClean="0">
                <a:solidFill>
                  <a:schemeClr val="bg1"/>
                </a:solidFill>
              </a:rPr>
              <a:t>2</a:t>
            </a:fld>
            <a:endParaRPr lang="en-US" sz="1200" dirty="0">
              <a:solidFill>
                <a:schemeClr val="bg1"/>
              </a:solidFill>
            </a:endParaRPr>
          </a:p>
        </p:txBody>
      </p:sp>
      <p:sp>
        <p:nvSpPr>
          <p:cNvPr id="8" name="Text Box 4">
            <a:extLst>
              <a:ext uri="{FF2B5EF4-FFF2-40B4-BE49-F238E27FC236}">
                <a16:creationId xmlns:a16="http://schemas.microsoft.com/office/drawing/2014/main" xmlns="" id="{09B20D98-B0E6-4F50-8708-3B7BCFC8560D}"/>
              </a:ext>
            </a:extLst>
          </p:cNvPr>
          <p:cNvSpPr txBox="1">
            <a:spLocks noGrp="1" noChangeArrowheads="1"/>
          </p:cNvSpPr>
          <p:nvPr>
            <p:ph idx="1"/>
          </p:nvPr>
        </p:nvSpPr>
        <p:spPr bwMode="auto">
          <a:xfrm>
            <a:off x="1140093" y="1721626"/>
            <a:ext cx="5859192" cy="4119589"/>
          </a:xfrm>
          <a:prstGeom prst="rect">
            <a:avLst/>
          </a:prstGeom>
          <a:noFill/>
          <a:ln w="9525" algn="ctr">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39725" indent="-339725" eaLnBrk="0" hangingPunct="0">
              <a:spcBef>
                <a:spcPts val="600"/>
              </a:spcBef>
              <a:spcAft>
                <a:spcPts val="600"/>
              </a:spcAft>
              <a:buFontTx/>
              <a:buChar char="•"/>
              <a:defRPr/>
            </a:pPr>
            <a:r>
              <a:rPr lang="en-US" sz="2400" dirty="0"/>
              <a:t>Duke University B.S. </a:t>
            </a:r>
            <a:r>
              <a:rPr lang="fr-FR" sz="2400" dirty="0"/>
              <a:t>’</a:t>
            </a:r>
            <a:r>
              <a:rPr lang="en-US" sz="2400" dirty="0"/>
              <a:t>75, MS </a:t>
            </a:r>
            <a:r>
              <a:rPr lang="fr-FR" sz="2400" dirty="0"/>
              <a:t>’</a:t>
            </a:r>
            <a:r>
              <a:rPr lang="en-US" sz="2400" dirty="0"/>
              <a:t>76</a:t>
            </a:r>
          </a:p>
          <a:p>
            <a:pPr marL="339725" indent="-339725" eaLnBrk="0" hangingPunct="0">
              <a:spcBef>
                <a:spcPts val="600"/>
              </a:spcBef>
              <a:spcAft>
                <a:spcPts val="600"/>
              </a:spcAft>
              <a:buFontTx/>
              <a:buChar char="•"/>
              <a:defRPr/>
            </a:pPr>
            <a:r>
              <a:rPr lang="en-US" sz="2400" dirty="0"/>
              <a:t>600 Utility Sale or Appraisal Projects over  42 Years</a:t>
            </a:r>
          </a:p>
          <a:p>
            <a:pPr marL="339725" indent="-339725" eaLnBrk="0" hangingPunct="0">
              <a:spcBef>
                <a:spcPts val="600"/>
              </a:spcBef>
              <a:spcAft>
                <a:spcPts val="600"/>
              </a:spcAft>
              <a:buFontTx/>
              <a:buChar char="•"/>
              <a:defRPr/>
            </a:pPr>
            <a:r>
              <a:rPr lang="en-US" sz="2400" dirty="0"/>
              <a:t>36 States</a:t>
            </a:r>
          </a:p>
          <a:p>
            <a:pPr marL="339725" indent="-339725" eaLnBrk="0" hangingPunct="0">
              <a:spcBef>
                <a:spcPts val="600"/>
              </a:spcBef>
              <a:spcAft>
                <a:spcPts val="600"/>
              </a:spcAft>
              <a:buFontTx/>
              <a:buChar char="•"/>
              <a:defRPr/>
            </a:pPr>
            <a:r>
              <a:rPr lang="en-US" sz="2400" dirty="0"/>
              <a:t>Expert Witness at 9 State PSC’s</a:t>
            </a:r>
          </a:p>
          <a:p>
            <a:pPr marL="339725" indent="-339725" eaLnBrk="0" hangingPunct="0">
              <a:spcBef>
                <a:spcPts val="600"/>
              </a:spcBef>
              <a:spcAft>
                <a:spcPts val="600"/>
              </a:spcAft>
              <a:buFontTx/>
              <a:buChar char="•"/>
              <a:defRPr/>
            </a:pPr>
            <a:r>
              <a:rPr lang="en-US" sz="2400" dirty="0"/>
              <a:t>Expert Witness in some 200 Court Cases</a:t>
            </a:r>
          </a:p>
          <a:p>
            <a:pPr marL="339725" indent="-339725" eaLnBrk="0" hangingPunct="0">
              <a:spcBef>
                <a:spcPts val="600"/>
              </a:spcBef>
              <a:spcAft>
                <a:spcPts val="600"/>
              </a:spcAft>
              <a:buFontTx/>
              <a:buChar char="•"/>
              <a:defRPr/>
            </a:pPr>
            <a:r>
              <a:rPr lang="en-US" sz="2400" dirty="0"/>
              <a:t>Duke Energy/FPC – Citrus County</a:t>
            </a:r>
          </a:p>
          <a:p>
            <a:pPr marL="339725" indent="-339725" eaLnBrk="0" hangingPunct="0">
              <a:spcBef>
                <a:spcPts val="600"/>
              </a:spcBef>
              <a:spcAft>
                <a:spcPts val="600"/>
              </a:spcAft>
              <a:buFontTx/>
              <a:buChar char="•"/>
              <a:defRPr/>
            </a:pPr>
            <a:r>
              <a:rPr lang="en-US" sz="2400" dirty="0"/>
              <a:t>Dover Delaware</a:t>
            </a:r>
          </a:p>
          <a:p>
            <a:pPr marL="339725" indent="-339725" eaLnBrk="0" hangingPunct="0">
              <a:spcBef>
                <a:spcPts val="600"/>
              </a:spcBef>
              <a:spcAft>
                <a:spcPts val="600"/>
              </a:spcAft>
              <a:buFontTx/>
              <a:buChar char="•"/>
              <a:defRPr/>
            </a:pPr>
            <a:endParaRPr lang="en-US" sz="2100" b="1" dirty="0">
              <a:latin typeface="Arial" charset="0"/>
            </a:endParaRPr>
          </a:p>
        </p:txBody>
      </p:sp>
      <p:sp>
        <p:nvSpPr>
          <p:cNvPr id="9" name="Text Box 4">
            <a:extLst>
              <a:ext uri="{FF2B5EF4-FFF2-40B4-BE49-F238E27FC236}">
                <a16:creationId xmlns:a16="http://schemas.microsoft.com/office/drawing/2014/main" xmlns="" id="{B10BBD05-0F40-412C-8999-423464800F65}"/>
              </a:ext>
            </a:extLst>
          </p:cNvPr>
          <p:cNvSpPr txBox="1">
            <a:spLocks noChangeArrowheads="1"/>
          </p:cNvSpPr>
          <p:nvPr/>
        </p:nvSpPr>
        <p:spPr bwMode="auto">
          <a:xfrm>
            <a:off x="7213077" y="1721626"/>
            <a:ext cx="4406704" cy="3633302"/>
          </a:xfrm>
          <a:prstGeom prst="rect">
            <a:avLst/>
          </a:prstGeom>
          <a:noFill/>
          <a:ln w="9525" algn="ctr">
            <a:noFill/>
            <a:miter lim="800000"/>
            <a:headEnd/>
            <a:tailEnd/>
          </a:ln>
        </p:spPr>
        <p:txBody>
          <a:bodyPr vert="horz" wrap="square" lIns="0" tIns="45720" rIns="0" bIns="45720" rtlCol="0">
            <a:spAutoFit/>
          </a:bodyPr>
          <a:lstStyle>
            <a:defPPr>
              <a:defRPr lang="en-US"/>
            </a:defPPr>
            <a:lvl1pPr marL="0" indent="-91440" algn="l" defTabSz="4572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1800" kern="1200">
                <a:solidFill>
                  <a:schemeClr val="tx1"/>
                </a:solidFill>
                <a:latin typeface="+mn-lt"/>
                <a:ea typeface="+mn-ea"/>
                <a:cs typeface="+mn-cs"/>
              </a:defRPr>
            </a:lvl1pPr>
            <a:lvl2pPr marL="457200" indent="-182880" algn="l" defTabSz="4572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914400" indent="-182880" algn="l" defTabSz="4572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3pPr>
            <a:lvl4pPr marL="1371600" indent="-182880" algn="l" defTabSz="4572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4pPr>
            <a:lvl5pPr marL="1828800" indent="-182880" algn="l" defTabSz="4572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5pPr>
            <a:lvl6pPr marL="2286000" indent="-228600" algn="l" defTabSz="4572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6pPr>
            <a:lvl7pPr marL="2743200" indent="-228600" algn="l" defTabSz="4572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7pPr>
            <a:lvl8pPr marL="3200400" indent="-228600" algn="l" defTabSz="4572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8pPr>
            <a:lvl9pPr marL="3657600" indent="-228600" algn="l" defTabSz="4572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9pPr>
          </a:lstStyle>
          <a:p>
            <a:pPr marL="339725" indent="-339725" eaLnBrk="0" hangingPunct="0">
              <a:spcBef>
                <a:spcPts val="600"/>
              </a:spcBef>
              <a:spcAft>
                <a:spcPts val="600"/>
              </a:spcAft>
              <a:buFontTx/>
              <a:buChar char="•"/>
              <a:defRPr/>
            </a:pPr>
            <a:r>
              <a:rPr lang="en-US" sz="2400" dirty="0"/>
              <a:t>Vero Beach/FP&amp;L</a:t>
            </a:r>
          </a:p>
          <a:p>
            <a:pPr marL="339725" indent="-339725" eaLnBrk="0" hangingPunct="0">
              <a:spcBef>
                <a:spcPts val="600"/>
              </a:spcBef>
              <a:spcAft>
                <a:spcPts val="600"/>
              </a:spcAft>
              <a:buFontTx/>
              <a:buChar char="•"/>
              <a:defRPr/>
            </a:pPr>
            <a:r>
              <a:rPr lang="en-US" sz="2400" dirty="0"/>
              <a:t>Bushnell/SECO</a:t>
            </a:r>
          </a:p>
          <a:p>
            <a:pPr marL="339725" indent="-339725" eaLnBrk="0" hangingPunct="0">
              <a:spcBef>
                <a:spcPts val="600"/>
              </a:spcBef>
              <a:spcAft>
                <a:spcPts val="600"/>
              </a:spcAft>
              <a:buFontTx/>
              <a:buChar char="•"/>
              <a:defRPr/>
            </a:pPr>
            <a:r>
              <a:rPr lang="en-US" sz="2400" dirty="0"/>
              <a:t>Grand Tower Energy Center</a:t>
            </a:r>
          </a:p>
          <a:p>
            <a:pPr marL="339725" indent="-339725" eaLnBrk="0" hangingPunct="0">
              <a:spcBef>
                <a:spcPts val="600"/>
              </a:spcBef>
              <a:spcAft>
                <a:spcPts val="600"/>
              </a:spcAft>
              <a:buFontTx/>
              <a:buChar char="•"/>
              <a:defRPr/>
            </a:pPr>
            <a:r>
              <a:rPr lang="en-US" sz="2400" dirty="0"/>
              <a:t>Bayou Cove/NRG</a:t>
            </a:r>
          </a:p>
          <a:p>
            <a:pPr marL="339725" indent="-339725" eaLnBrk="0" hangingPunct="0">
              <a:spcBef>
                <a:spcPts val="600"/>
              </a:spcBef>
              <a:spcAft>
                <a:spcPts val="600"/>
              </a:spcAft>
              <a:buFontTx/>
              <a:buChar char="•"/>
              <a:defRPr/>
            </a:pPr>
            <a:r>
              <a:rPr lang="en-US" sz="2400" dirty="0"/>
              <a:t>Many Others</a:t>
            </a:r>
          </a:p>
          <a:p>
            <a:pPr marL="339725" indent="-339725" eaLnBrk="0" hangingPunct="0">
              <a:spcBef>
                <a:spcPts val="600"/>
              </a:spcBef>
              <a:spcAft>
                <a:spcPts val="600"/>
              </a:spcAft>
              <a:buFontTx/>
              <a:buChar char="•"/>
              <a:defRPr/>
            </a:pPr>
            <a:r>
              <a:rPr lang="en-US" sz="2400" dirty="0"/>
              <a:t>Numerous Water &amp; Wastewater (approximately 550 of 600)</a:t>
            </a:r>
          </a:p>
          <a:p>
            <a:pPr marL="339725" indent="-339725" eaLnBrk="0" hangingPunct="0">
              <a:spcBef>
                <a:spcPts val="600"/>
              </a:spcBef>
              <a:spcAft>
                <a:spcPts val="600"/>
              </a:spcAft>
              <a:buFontTx/>
              <a:buChar char="•"/>
              <a:defRPr/>
            </a:pPr>
            <a:endParaRPr lang="en-US" sz="2100" b="1" dirty="0">
              <a:latin typeface="Arial" charset="0"/>
            </a:endParaRPr>
          </a:p>
        </p:txBody>
      </p:sp>
    </p:spTree>
    <p:extLst>
      <p:ext uri="{BB962C8B-B14F-4D97-AF65-F5344CB8AC3E}">
        <p14:creationId xmlns:p14="http://schemas.microsoft.com/office/powerpoint/2010/main" val="3276366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2975"/>
            <a:ext cx="10058400" cy="794385"/>
          </a:xfrm>
        </p:spPr>
        <p:txBody>
          <a:bodyPr/>
          <a:lstStyle/>
          <a:p>
            <a:r>
              <a:rPr lang="en-US" dirty="0">
                <a:solidFill>
                  <a:schemeClr val="tx1"/>
                </a:solidFill>
              </a:rPr>
              <a:t>Flow Chart </a:t>
            </a:r>
            <a:r>
              <a:rPr lang="en-US" sz="3600" dirty="0">
                <a:solidFill>
                  <a:schemeClr val="tx1"/>
                </a:solidFill>
              </a:rPr>
              <a:t>(cont.)</a:t>
            </a:r>
          </a:p>
        </p:txBody>
      </p:sp>
      <p:sp>
        <p:nvSpPr>
          <p:cNvPr id="5" name="Slide Number Placeholder 4"/>
          <p:cNvSpPr>
            <a:spLocks noGrp="1"/>
          </p:cNvSpPr>
          <p:nvPr>
            <p:ph type="sldNum" sz="quarter" idx="12"/>
          </p:nvPr>
        </p:nvSpPr>
        <p:spPr/>
        <p:txBody>
          <a:bodyPr/>
          <a:lstStyle/>
          <a:p>
            <a:fld id="{BA9060AF-E616-4549-A503-29F04E63742D}" type="slidenum">
              <a:rPr lang="en-US" sz="1200" smtClean="0"/>
              <a:t>20</a:t>
            </a:fld>
            <a:endParaRPr lang="en-US" sz="1200" dirty="0"/>
          </a:p>
        </p:txBody>
      </p:sp>
      <p:pic>
        <p:nvPicPr>
          <p:cNvPr id="8" name="Content Placeholder 7" descr="A screenshot of text&#10;&#10;Description automatically generated">
            <a:extLst>
              <a:ext uri="{FF2B5EF4-FFF2-40B4-BE49-F238E27FC236}">
                <a16:creationId xmlns:a16="http://schemas.microsoft.com/office/drawing/2014/main" xmlns="" id="{69CDC156-8F67-4318-AA37-FD6B74B22BA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4978" b="11026"/>
          <a:stretch/>
        </p:blipFill>
        <p:spPr>
          <a:xfrm>
            <a:off x="2547863" y="1863634"/>
            <a:ext cx="6874811" cy="4462162"/>
          </a:xfrm>
        </p:spPr>
      </p:pic>
    </p:spTree>
    <p:extLst>
      <p:ext uri="{BB962C8B-B14F-4D97-AF65-F5344CB8AC3E}">
        <p14:creationId xmlns:p14="http://schemas.microsoft.com/office/powerpoint/2010/main" val="2761619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00594"/>
            <a:ext cx="10058400" cy="1336767"/>
          </a:xfrm>
        </p:spPr>
        <p:txBody>
          <a:bodyPr>
            <a:noAutofit/>
          </a:bodyPr>
          <a:lstStyle/>
          <a:p>
            <a:r>
              <a:rPr lang="en-US" sz="4400" dirty="0">
                <a:solidFill>
                  <a:schemeClr val="tx1"/>
                </a:solidFill>
              </a:rPr>
              <a:t>Need To Document, Describe, And Modify Property For Best Operations</a:t>
            </a:r>
          </a:p>
        </p:txBody>
      </p:sp>
      <p:sp>
        <p:nvSpPr>
          <p:cNvPr id="3" name="Content Placeholder 2"/>
          <p:cNvSpPr>
            <a:spLocks noGrp="1"/>
          </p:cNvSpPr>
          <p:nvPr>
            <p:ph idx="1"/>
          </p:nvPr>
        </p:nvSpPr>
        <p:spPr>
          <a:xfrm>
            <a:off x="750498" y="1845734"/>
            <a:ext cx="10405182" cy="4023360"/>
          </a:xfrm>
        </p:spPr>
        <p:txBody>
          <a:bodyPr>
            <a:normAutofit/>
          </a:bodyPr>
          <a:lstStyle/>
          <a:p>
            <a:pPr marL="457200" indent="0" algn="just" defTabSz="741363">
              <a:buFont typeface="Arial" panose="020B0604020202020204" pitchFamily="34" charset="0"/>
              <a:buChar char="•"/>
              <a:tabLst>
                <a:tab pos="457200" algn="l"/>
              </a:tabLst>
            </a:pPr>
            <a:r>
              <a:rPr lang="en-US" sz="2400" dirty="0">
                <a:solidFill>
                  <a:schemeClr val="tx1"/>
                </a:solidFill>
              </a:rPr>
              <a:t>	Legal Description</a:t>
            </a:r>
          </a:p>
          <a:p>
            <a:pPr marL="741363" indent="-284163" algn="just" defTabSz="741363">
              <a:buFont typeface="Arial" panose="020B0604020202020204" pitchFamily="34" charset="0"/>
              <a:buChar char="•"/>
              <a:tabLst>
                <a:tab pos="741363" algn="l"/>
              </a:tabLst>
            </a:pPr>
            <a:r>
              <a:rPr lang="en-US" sz="2400" dirty="0">
                <a:solidFill>
                  <a:schemeClr val="tx1"/>
                </a:solidFill>
              </a:rPr>
              <a:t>Engineering Description</a:t>
            </a:r>
          </a:p>
          <a:p>
            <a:pPr marL="741363" indent="-284163" algn="just" defTabSz="741363">
              <a:buFont typeface="Arial" panose="020B0604020202020204" pitchFamily="34" charset="0"/>
              <a:buChar char="•"/>
              <a:tabLst>
                <a:tab pos="741363" algn="l"/>
              </a:tabLst>
            </a:pPr>
            <a:r>
              <a:rPr lang="en-US" sz="2400" dirty="0">
                <a:solidFill>
                  <a:schemeClr val="tx1"/>
                </a:solidFill>
              </a:rPr>
              <a:t>Insurance (Due Diligence) Report(s)</a:t>
            </a:r>
          </a:p>
          <a:p>
            <a:pPr marL="741363" indent="-284163" algn="just" defTabSz="741363">
              <a:buFont typeface="Arial" panose="020B0604020202020204" pitchFamily="34" charset="0"/>
              <a:buChar char="•"/>
              <a:tabLst>
                <a:tab pos="741363" algn="l"/>
              </a:tabLst>
            </a:pPr>
            <a:r>
              <a:rPr lang="en-US" sz="2400" dirty="0">
                <a:solidFill>
                  <a:schemeClr val="tx1"/>
                </a:solidFill>
              </a:rPr>
              <a:t>Low Cost Optimizations</a:t>
            </a:r>
          </a:p>
          <a:p>
            <a:pPr marL="741363" indent="-284163" algn="just" defTabSz="741363">
              <a:buFont typeface="Arial" panose="020B0604020202020204" pitchFamily="34" charset="0"/>
              <a:buChar char="•"/>
              <a:tabLst>
                <a:tab pos="741363" algn="l"/>
              </a:tabLst>
            </a:pPr>
            <a:r>
              <a:rPr lang="en-US" sz="2400" dirty="0">
                <a:solidFill>
                  <a:schemeClr val="tx1"/>
                </a:solidFill>
              </a:rPr>
              <a:t>Strategic Investments</a:t>
            </a:r>
          </a:p>
        </p:txBody>
      </p:sp>
      <p:sp>
        <p:nvSpPr>
          <p:cNvPr id="5" name="Slide Number Placeholder 4"/>
          <p:cNvSpPr>
            <a:spLocks noGrp="1"/>
          </p:cNvSpPr>
          <p:nvPr>
            <p:ph type="sldNum" sz="quarter" idx="12"/>
          </p:nvPr>
        </p:nvSpPr>
        <p:spPr/>
        <p:txBody>
          <a:bodyPr/>
          <a:lstStyle/>
          <a:p>
            <a:fld id="{BA9060AF-E616-4549-A503-29F04E63742D}" type="slidenum">
              <a:rPr lang="en-US" sz="1200" smtClean="0"/>
              <a:t>21</a:t>
            </a:fld>
            <a:endParaRPr lang="en-US" sz="1200" dirty="0"/>
          </a:p>
        </p:txBody>
      </p:sp>
    </p:spTree>
    <p:extLst>
      <p:ext uri="{BB962C8B-B14F-4D97-AF65-F5344CB8AC3E}">
        <p14:creationId xmlns:p14="http://schemas.microsoft.com/office/powerpoint/2010/main" val="67181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88906"/>
            <a:ext cx="10058400" cy="748454"/>
          </a:xfrm>
        </p:spPr>
        <p:txBody>
          <a:bodyPr>
            <a:noAutofit/>
          </a:bodyPr>
          <a:lstStyle/>
          <a:p>
            <a:r>
              <a:rPr lang="en-US" sz="4400" dirty="0">
                <a:solidFill>
                  <a:schemeClr val="tx1"/>
                </a:solidFill>
              </a:rPr>
              <a:t>Items Not Done So Far or Are “Not Available”</a:t>
            </a:r>
          </a:p>
        </p:txBody>
      </p:sp>
      <p:sp>
        <p:nvSpPr>
          <p:cNvPr id="3" name="Content Placeholder 2"/>
          <p:cNvSpPr>
            <a:spLocks noGrp="1"/>
          </p:cNvSpPr>
          <p:nvPr>
            <p:ph idx="1"/>
          </p:nvPr>
        </p:nvSpPr>
        <p:spPr>
          <a:xfrm>
            <a:off x="1216325" y="1845734"/>
            <a:ext cx="9939355" cy="4023360"/>
          </a:xfrm>
        </p:spPr>
        <p:txBody>
          <a:bodyPr>
            <a:normAutofit/>
          </a:bodyPr>
          <a:lstStyle/>
          <a:p>
            <a:pPr marL="457200" indent="-457200" algn="just" defTabSz="741363">
              <a:buFont typeface="+mj-lt"/>
              <a:buAutoNum type="arabicParenR"/>
              <a:tabLst>
                <a:tab pos="457200" algn="l"/>
              </a:tabLst>
            </a:pPr>
            <a:r>
              <a:rPr lang="en-US" sz="2400" dirty="0">
                <a:solidFill>
                  <a:schemeClr val="tx1"/>
                </a:solidFill>
              </a:rPr>
              <a:t>Analyze Comparative Sales of similar properties individually and combined</a:t>
            </a:r>
          </a:p>
          <a:p>
            <a:pPr marL="457200" indent="-457200" algn="just" defTabSz="741363">
              <a:buFont typeface="+mj-lt"/>
              <a:buAutoNum type="arabicParenR"/>
              <a:tabLst>
                <a:tab pos="457200" algn="l"/>
              </a:tabLst>
            </a:pPr>
            <a:r>
              <a:rPr lang="en-US" sz="2400" dirty="0">
                <a:solidFill>
                  <a:schemeClr val="tx1"/>
                </a:solidFill>
              </a:rPr>
              <a:t>Discuss with Market Participants enhancements and optimizations</a:t>
            </a:r>
          </a:p>
          <a:p>
            <a:pPr marL="457200" indent="0" algn="just" defTabSz="741363">
              <a:buFont typeface="Arial" panose="020B0604020202020204" pitchFamily="34" charset="0"/>
              <a:buChar char="•"/>
              <a:tabLst>
                <a:tab pos="457200" algn="l"/>
              </a:tabLst>
            </a:pPr>
            <a:r>
              <a:rPr lang="en-US" sz="2400" dirty="0">
                <a:solidFill>
                  <a:schemeClr val="tx1"/>
                </a:solidFill>
              </a:rPr>
              <a:t>	Get their insights and comments</a:t>
            </a:r>
          </a:p>
          <a:p>
            <a:pPr marL="741363" indent="-284163" algn="just" defTabSz="741363">
              <a:buFont typeface="Arial" panose="020B0604020202020204" pitchFamily="34" charset="0"/>
              <a:buChar char="•"/>
              <a:tabLst>
                <a:tab pos="741363" algn="l"/>
              </a:tabLst>
            </a:pPr>
            <a:r>
              <a:rPr lang="en-US" sz="2400" dirty="0">
                <a:solidFill>
                  <a:schemeClr val="tx1"/>
                </a:solidFill>
              </a:rPr>
              <a:t>Engage</a:t>
            </a:r>
          </a:p>
          <a:p>
            <a:pPr marL="741363" indent="-284163" algn="just" defTabSz="741363">
              <a:buFont typeface="Arial" panose="020B0604020202020204" pitchFamily="34" charset="0"/>
              <a:buChar char="•"/>
              <a:tabLst>
                <a:tab pos="741363" algn="l"/>
              </a:tabLst>
            </a:pPr>
            <a:r>
              <a:rPr lang="en-US" sz="2400" dirty="0">
                <a:solidFill>
                  <a:schemeClr val="tx1"/>
                </a:solidFill>
              </a:rPr>
              <a:t>Provide Data</a:t>
            </a:r>
          </a:p>
          <a:p>
            <a:pPr marL="741363" indent="-284163" algn="just" defTabSz="741363">
              <a:buFont typeface="Arial" panose="020B0604020202020204" pitchFamily="34" charset="0"/>
              <a:buChar char="•"/>
              <a:tabLst>
                <a:tab pos="741363" algn="l"/>
              </a:tabLst>
            </a:pPr>
            <a:r>
              <a:rPr lang="en-US" sz="2400" dirty="0">
                <a:solidFill>
                  <a:schemeClr val="tx1"/>
                </a:solidFill>
              </a:rPr>
              <a:t>Track Records – Investigate communities following sales </a:t>
            </a:r>
          </a:p>
          <a:p>
            <a:pPr marL="741363" indent="-284163" algn="just" defTabSz="741363">
              <a:buFont typeface="Arial" panose="020B0604020202020204" pitchFamily="34" charset="0"/>
              <a:buChar char="•"/>
              <a:tabLst>
                <a:tab pos="741363" algn="l"/>
              </a:tabLst>
            </a:pPr>
            <a:r>
              <a:rPr lang="en-US" sz="2400" dirty="0">
                <a:solidFill>
                  <a:schemeClr val="tx1"/>
                </a:solidFill>
              </a:rPr>
              <a:t>Obtain their current “Key Factors”</a:t>
            </a:r>
          </a:p>
        </p:txBody>
      </p:sp>
      <p:sp>
        <p:nvSpPr>
          <p:cNvPr id="5" name="Slide Number Placeholder 4"/>
          <p:cNvSpPr>
            <a:spLocks noGrp="1"/>
          </p:cNvSpPr>
          <p:nvPr>
            <p:ph type="sldNum" sz="quarter" idx="12"/>
          </p:nvPr>
        </p:nvSpPr>
        <p:spPr/>
        <p:txBody>
          <a:bodyPr/>
          <a:lstStyle/>
          <a:p>
            <a:fld id="{BA9060AF-E616-4549-A503-29F04E63742D}" type="slidenum">
              <a:rPr lang="en-US" sz="1200" smtClean="0"/>
              <a:t>22</a:t>
            </a:fld>
            <a:endParaRPr lang="en-US" sz="1200" dirty="0"/>
          </a:p>
        </p:txBody>
      </p:sp>
    </p:spTree>
    <p:extLst>
      <p:ext uri="{BB962C8B-B14F-4D97-AF65-F5344CB8AC3E}">
        <p14:creationId xmlns:p14="http://schemas.microsoft.com/office/powerpoint/2010/main" val="1315011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2975"/>
            <a:ext cx="10058400" cy="794385"/>
          </a:xfrm>
        </p:spPr>
        <p:txBody>
          <a:bodyPr>
            <a:normAutofit/>
          </a:bodyPr>
          <a:lstStyle/>
          <a:p>
            <a:r>
              <a:rPr lang="en-US" dirty="0">
                <a:solidFill>
                  <a:prstClr val="black"/>
                </a:solidFill>
              </a:rPr>
              <a:t>Items You May Choose To Do</a:t>
            </a:r>
            <a:endParaRPr lang="en-US" dirty="0">
              <a:solidFill>
                <a:schemeClr val="tx1"/>
              </a:solidFill>
            </a:endParaRPr>
          </a:p>
        </p:txBody>
      </p:sp>
      <p:sp>
        <p:nvSpPr>
          <p:cNvPr id="5" name="Slide Number Placeholder 4"/>
          <p:cNvSpPr>
            <a:spLocks noGrp="1"/>
          </p:cNvSpPr>
          <p:nvPr>
            <p:ph type="sldNum" sz="quarter" idx="12"/>
          </p:nvPr>
        </p:nvSpPr>
        <p:spPr/>
        <p:txBody>
          <a:bodyPr/>
          <a:lstStyle/>
          <a:p>
            <a:fld id="{BA9060AF-E616-4549-A503-29F04E63742D}" type="slidenum">
              <a:rPr lang="en-US" sz="1200" smtClean="0"/>
              <a:t>23</a:t>
            </a:fld>
            <a:endParaRPr lang="en-US" sz="1200" dirty="0"/>
          </a:p>
        </p:txBody>
      </p:sp>
      <p:sp>
        <p:nvSpPr>
          <p:cNvPr id="9" name="Content Placeholder 2">
            <a:extLst>
              <a:ext uri="{FF2B5EF4-FFF2-40B4-BE49-F238E27FC236}">
                <a16:creationId xmlns:a16="http://schemas.microsoft.com/office/drawing/2014/main" xmlns="" id="{A1E94C23-6DAB-4ADD-B2DD-22BA94A6061C}"/>
              </a:ext>
            </a:extLst>
          </p:cNvPr>
          <p:cNvSpPr>
            <a:spLocks noGrp="1"/>
          </p:cNvSpPr>
          <p:nvPr>
            <p:ph idx="1"/>
          </p:nvPr>
        </p:nvSpPr>
        <p:spPr>
          <a:xfrm>
            <a:off x="1216325" y="1811547"/>
            <a:ext cx="9939355" cy="4711174"/>
          </a:xfrm>
        </p:spPr>
        <p:txBody>
          <a:bodyPr>
            <a:normAutofit/>
          </a:bodyPr>
          <a:lstStyle/>
          <a:p>
            <a:pPr marL="457200" indent="-457200" defTabSz="741363">
              <a:spcAft>
                <a:spcPts val="600"/>
              </a:spcAft>
              <a:buFont typeface="+mj-lt"/>
              <a:buAutoNum type="arabicParenR"/>
              <a:tabLst>
                <a:tab pos="461963" algn="l"/>
              </a:tabLst>
            </a:pPr>
            <a:r>
              <a:rPr lang="en-US" sz="2400" dirty="0">
                <a:solidFill>
                  <a:schemeClr val="tx1"/>
                </a:solidFill>
              </a:rPr>
              <a:t>Appraise the Property Offered for Sale (USPAP Compliant Utility Appraisal) PFM report was not an appraisal</a:t>
            </a:r>
          </a:p>
          <a:p>
            <a:pPr marL="461963" indent="0" algn="just" defTabSz="741363">
              <a:spcAft>
                <a:spcPts val="600"/>
              </a:spcAft>
              <a:buFont typeface="Arial" panose="020B0604020202020204" pitchFamily="34" charset="0"/>
              <a:buChar char="•"/>
              <a:tabLst>
                <a:tab pos="457200" algn="l"/>
                <a:tab pos="801688" algn="l"/>
              </a:tabLst>
            </a:pPr>
            <a:r>
              <a:rPr lang="en-US" sz="2400" dirty="0">
                <a:solidFill>
                  <a:schemeClr val="tx1"/>
                </a:solidFill>
              </a:rPr>
              <a:t>	Proper Public Property Due Diligence</a:t>
            </a:r>
          </a:p>
          <a:p>
            <a:pPr marL="801688" indent="-339725" algn="just" defTabSz="741363">
              <a:spcAft>
                <a:spcPts val="600"/>
              </a:spcAft>
              <a:buFont typeface="Arial" panose="020B0604020202020204" pitchFamily="34" charset="0"/>
              <a:buChar char="•"/>
              <a:tabLst>
                <a:tab pos="801688" algn="l"/>
              </a:tabLst>
            </a:pPr>
            <a:r>
              <a:rPr lang="en-US" sz="2400" dirty="0">
                <a:solidFill>
                  <a:schemeClr val="tx1"/>
                </a:solidFill>
              </a:rPr>
              <a:t>Example Vero Beach – Only with an appraisal could the FP&amp;L offer increase from less than $100 million to almost $200 million (Appraisal about $200 million in value) – Water and Wastewater Appraisal value was also much greater than offers and therefore not sold</a:t>
            </a:r>
          </a:p>
          <a:p>
            <a:pPr marL="457200" indent="-457200" algn="just" defTabSz="741363">
              <a:spcAft>
                <a:spcPts val="600"/>
              </a:spcAft>
              <a:buFont typeface="+mj-lt"/>
              <a:buAutoNum type="arabicParenR" startAt="2"/>
              <a:tabLst>
                <a:tab pos="801688" algn="l"/>
              </a:tabLst>
            </a:pPr>
            <a:r>
              <a:rPr lang="en-US" sz="2400" dirty="0">
                <a:solidFill>
                  <a:schemeClr val="tx1"/>
                </a:solidFill>
              </a:rPr>
              <a:t>Develop and implement an optimization program, detailed with front-line staff, etc. includes operations, financial (various activities), effective capital investment and engineering (modernization, efficiency, etc.)</a:t>
            </a:r>
          </a:p>
        </p:txBody>
      </p:sp>
    </p:spTree>
    <p:extLst>
      <p:ext uri="{BB962C8B-B14F-4D97-AF65-F5344CB8AC3E}">
        <p14:creationId xmlns:p14="http://schemas.microsoft.com/office/powerpoint/2010/main" val="2190886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2975"/>
            <a:ext cx="10058400" cy="794385"/>
          </a:xfrm>
        </p:spPr>
        <p:txBody>
          <a:bodyPr>
            <a:normAutofit/>
          </a:bodyPr>
          <a:lstStyle/>
          <a:p>
            <a:r>
              <a:rPr lang="en-US" dirty="0">
                <a:solidFill>
                  <a:schemeClr val="tx1"/>
                </a:solidFill>
              </a:rPr>
              <a:t>Summary</a:t>
            </a:r>
          </a:p>
        </p:txBody>
      </p:sp>
      <p:sp>
        <p:nvSpPr>
          <p:cNvPr id="3" name="Content Placeholder 2"/>
          <p:cNvSpPr>
            <a:spLocks noGrp="1"/>
          </p:cNvSpPr>
          <p:nvPr>
            <p:ph idx="1"/>
          </p:nvPr>
        </p:nvSpPr>
        <p:spPr>
          <a:xfrm>
            <a:off x="750498" y="1737360"/>
            <a:ext cx="10405182" cy="4722425"/>
          </a:xfrm>
        </p:spPr>
        <p:txBody>
          <a:bodyPr>
            <a:normAutofit fontScale="92500" lnSpcReduction="20000"/>
          </a:bodyPr>
          <a:lstStyle/>
          <a:p>
            <a:pPr marL="457200" indent="0" algn="just" defTabSz="741363">
              <a:buFont typeface="Arial" panose="020B0604020202020204" pitchFamily="34" charset="0"/>
              <a:buChar char="•"/>
              <a:tabLst>
                <a:tab pos="457200" algn="l"/>
              </a:tabLst>
            </a:pPr>
            <a:r>
              <a:rPr lang="en-US" sz="2400" dirty="0">
                <a:solidFill>
                  <a:schemeClr val="tx1"/>
                </a:solidFill>
              </a:rPr>
              <a:t>	</a:t>
            </a:r>
            <a:r>
              <a:rPr lang="en-US" sz="2600" dirty="0">
                <a:solidFill>
                  <a:schemeClr val="tx1"/>
                </a:solidFill>
              </a:rPr>
              <a:t>Consideration of (a) utility enterprise improvement versus (b) asset 	disposition is a prudent management activity</a:t>
            </a:r>
          </a:p>
          <a:p>
            <a:pPr marL="741363" indent="-284163" algn="just" defTabSz="741363">
              <a:buFont typeface="Arial" panose="020B0604020202020204" pitchFamily="34" charset="0"/>
              <a:buChar char="•"/>
              <a:tabLst>
                <a:tab pos="741363" algn="l"/>
              </a:tabLst>
            </a:pPr>
            <a:r>
              <a:rPr lang="en-US" sz="2600" dirty="0">
                <a:solidFill>
                  <a:schemeClr val="tx1"/>
                </a:solidFill>
              </a:rPr>
              <a:t>Several entities included in the nine (9) responses to the ITN are well known and capable utility providers</a:t>
            </a:r>
          </a:p>
          <a:p>
            <a:pPr marL="741363" indent="-284163" algn="just" defTabSz="741363">
              <a:buFont typeface="Arial" panose="020B0604020202020204" pitchFamily="34" charset="0"/>
              <a:buChar char="•"/>
              <a:tabLst>
                <a:tab pos="741363" algn="l"/>
              </a:tabLst>
            </a:pPr>
            <a:r>
              <a:rPr lang="en-US" sz="2600" dirty="0">
                <a:solidFill>
                  <a:schemeClr val="tx1"/>
                </a:solidFill>
              </a:rPr>
              <a:t>The activities upto 10/7/2019 have not included appropriate public and City Council information, review and/or responses due to the “cone of silence” used by historic JEA management. This situation can be corrected</a:t>
            </a:r>
          </a:p>
          <a:p>
            <a:pPr marL="741363" indent="-284163" algn="just" defTabSz="741363">
              <a:buFont typeface="Arial" panose="020B0604020202020204" pitchFamily="34" charset="0"/>
              <a:buChar char="•"/>
              <a:tabLst>
                <a:tab pos="741363" algn="l"/>
              </a:tabLst>
            </a:pPr>
            <a:r>
              <a:rPr lang="en-US" sz="2600" dirty="0">
                <a:solidFill>
                  <a:schemeClr val="tx1"/>
                </a:solidFill>
              </a:rPr>
              <a:t>Important process activities were either not done, deferred, or not thoroughly performed by previous JEA management</a:t>
            </a:r>
          </a:p>
          <a:p>
            <a:pPr marL="741363" indent="-284163" algn="just" defTabSz="741363">
              <a:buFont typeface="Arial" panose="020B0604020202020204" pitchFamily="34" charset="0"/>
              <a:buChar char="•"/>
              <a:tabLst>
                <a:tab pos="741363" algn="l"/>
              </a:tabLst>
            </a:pPr>
            <a:r>
              <a:rPr lang="en-US" sz="2600" dirty="0">
                <a:solidFill>
                  <a:schemeClr val="tx1"/>
                </a:solidFill>
              </a:rPr>
              <a:t>Allow internal plans to meet challenges to mature and be more thoroughly done such that JEA can reach its potential</a:t>
            </a:r>
          </a:p>
          <a:p>
            <a:pPr marL="741363" indent="-284163" algn="just" defTabSz="741363">
              <a:buFont typeface="Arial" panose="020B0604020202020204" pitchFamily="34" charset="0"/>
              <a:buChar char="•"/>
              <a:tabLst>
                <a:tab pos="741363" algn="l"/>
              </a:tabLst>
            </a:pPr>
            <a:r>
              <a:rPr lang="en-US" sz="2600" dirty="0">
                <a:solidFill>
                  <a:schemeClr val="tx1"/>
                </a:solidFill>
              </a:rPr>
              <a:t>It is difficult to compare options without the above being done or to negotiate without a USPAP Compliant Appraisal. Acceptance of the “best deal” offered may not be prudent or appropriate without a frame of reference</a:t>
            </a:r>
          </a:p>
        </p:txBody>
      </p:sp>
      <p:sp>
        <p:nvSpPr>
          <p:cNvPr id="5" name="Slide Number Placeholder 4"/>
          <p:cNvSpPr>
            <a:spLocks noGrp="1"/>
          </p:cNvSpPr>
          <p:nvPr>
            <p:ph type="sldNum" sz="quarter" idx="12"/>
          </p:nvPr>
        </p:nvSpPr>
        <p:spPr/>
        <p:txBody>
          <a:bodyPr/>
          <a:lstStyle/>
          <a:p>
            <a:fld id="{BA9060AF-E616-4549-A503-29F04E63742D}" type="slidenum">
              <a:rPr lang="en-US" sz="1200" smtClean="0"/>
              <a:t>24</a:t>
            </a:fld>
            <a:endParaRPr lang="en-US" sz="1200" dirty="0"/>
          </a:p>
        </p:txBody>
      </p:sp>
    </p:spTree>
    <p:extLst>
      <p:ext uri="{BB962C8B-B14F-4D97-AF65-F5344CB8AC3E}">
        <p14:creationId xmlns:p14="http://schemas.microsoft.com/office/powerpoint/2010/main" val="185517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060AF-E616-4549-A503-29F04E63742D}" type="slidenum">
              <a:rPr lang="en-US" sz="1200" smtClean="0"/>
              <a:t>25</a:t>
            </a:fld>
            <a:endParaRPr lang="en-US" sz="1200" dirty="0"/>
          </a:p>
        </p:txBody>
      </p:sp>
      <p:sp>
        <p:nvSpPr>
          <p:cNvPr id="7" name="Title 6"/>
          <p:cNvSpPr>
            <a:spLocks noGrp="1"/>
          </p:cNvSpPr>
          <p:nvPr>
            <p:ph type="title" idx="4294967295"/>
          </p:nvPr>
        </p:nvSpPr>
        <p:spPr>
          <a:xfrm>
            <a:off x="1390650" y="857250"/>
            <a:ext cx="9020175" cy="4210050"/>
          </a:xfrm>
        </p:spPr>
        <p:txBody>
          <a:bodyPr>
            <a:noAutofit/>
          </a:bodyPr>
          <a:lstStyle/>
          <a:p>
            <a:pPr algn="ctr">
              <a:lnSpc>
                <a:spcPct val="150000"/>
              </a:lnSpc>
              <a:spcAft>
                <a:spcPts val="600"/>
              </a:spcAft>
            </a:pPr>
            <a:r>
              <a:rPr lang="en-US" sz="3000" b="1" dirty="0">
                <a:solidFill>
                  <a:schemeClr val="tx1"/>
                </a:solidFill>
              </a:rPr>
              <a:t/>
            </a:r>
            <a:br>
              <a:rPr lang="en-US" sz="3000" b="1" dirty="0">
                <a:solidFill>
                  <a:schemeClr val="tx1"/>
                </a:solidFill>
              </a:rPr>
            </a:br>
            <a:r>
              <a:rPr lang="en-US" sz="3000" b="1" dirty="0">
                <a:solidFill>
                  <a:schemeClr val="tx1"/>
                </a:solidFill>
              </a:rPr>
              <a:t/>
            </a:r>
            <a:br>
              <a:rPr lang="en-US" sz="3000" b="1" dirty="0">
                <a:solidFill>
                  <a:schemeClr val="tx1"/>
                </a:solidFill>
              </a:rPr>
            </a:br>
            <a:r>
              <a:rPr lang="en-US" sz="3000" b="1" dirty="0">
                <a:solidFill>
                  <a:schemeClr val="tx1"/>
                </a:solidFill>
              </a:rPr>
              <a:t/>
            </a:r>
            <a:br>
              <a:rPr lang="en-US" sz="3000" b="1" dirty="0">
                <a:solidFill>
                  <a:schemeClr val="tx1"/>
                </a:solidFill>
              </a:rPr>
            </a:br>
            <a:r>
              <a:rPr lang="en-US" sz="3000" b="1" dirty="0">
                <a:solidFill>
                  <a:schemeClr val="tx1"/>
                </a:solidFill>
              </a:rPr>
              <a:t/>
            </a:r>
            <a:br>
              <a:rPr lang="en-US" sz="3000" b="1" dirty="0">
                <a:solidFill>
                  <a:schemeClr val="tx1"/>
                </a:solidFill>
              </a:rPr>
            </a:br>
            <a:r>
              <a:rPr lang="en-US" sz="3000" b="1" dirty="0">
                <a:solidFill>
                  <a:schemeClr val="tx1"/>
                </a:solidFill>
              </a:rPr>
              <a:t/>
            </a:r>
            <a:br>
              <a:rPr lang="en-US" sz="3000" b="1" dirty="0">
                <a:solidFill>
                  <a:schemeClr val="tx1"/>
                </a:solidFill>
              </a:rPr>
            </a:br>
            <a:r>
              <a:rPr lang="en-US" b="1" dirty="0">
                <a:solidFill>
                  <a:schemeClr val="tx1"/>
                </a:solidFill>
                <a:latin typeface="+mn-lt"/>
              </a:rPr>
              <a:t>QUESTIONS</a:t>
            </a:r>
            <a:br>
              <a:rPr lang="en-US" b="1" dirty="0">
                <a:solidFill>
                  <a:schemeClr val="tx1"/>
                </a:solidFill>
                <a:latin typeface="+mn-lt"/>
              </a:rPr>
            </a:br>
            <a:r>
              <a:rPr lang="en-US" sz="3000" b="1" dirty="0">
                <a:solidFill>
                  <a:schemeClr val="tx1"/>
                </a:solidFill>
                <a:latin typeface="+mn-lt"/>
              </a:rPr>
              <a:t/>
            </a:r>
            <a:br>
              <a:rPr lang="en-US" sz="3000" b="1" dirty="0">
                <a:solidFill>
                  <a:schemeClr val="tx1"/>
                </a:solidFill>
                <a:latin typeface="+mn-lt"/>
              </a:rPr>
            </a:br>
            <a:r>
              <a:rPr lang="en-US" sz="3000" b="1" dirty="0">
                <a:solidFill>
                  <a:schemeClr val="tx1"/>
                </a:solidFill>
                <a:latin typeface="+mn-lt"/>
              </a:rPr>
              <a:t/>
            </a:r>
            <a:br>
              <a:rPr lang="en-US" sz="3000" b="1" dirty="0">
                <a:solidFill>
                  <a:schemeClr val="tx1"/>
                </a:solidFill>
                <a:latin typeface="+mn-lt"/>
              </a:rPr>
            </a:br>
            <a:endParaRPr lang="en-US" sz="3000" dirty="0">
              <a:solidFill>
                <a:schemeClr val="tx1"/>
              </a:solidFill>
            </a:endParaRPr>
          </a:p>
        </p:txBody>
      </p:sp>
    </p:spTree>
    <p:extLst>
      <p:ext uri="{BB962C8B-B14F-4D97-AF65-F5344CB8AC3E}">
        <p14:creationId xmlns:p14="http://schemas.microsoft.com/office/powerpoint/2010/main" val="126590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093" y="610790"/>
            <a:ext cx="10058400" cy="1147312"/>
          </a:xfrm>
        </p:spPr>
        <p:txBody>
          <a:bodyPr>
            <a:noAutofit/>
          </a:bodyPr>
          <a:lstStyle/>
          <a:p>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b="1" dirty="0">
                <a:solidFill>
                  <a:schemeClr val="tx1"/>
                </a:solidFill>
              </a:rPr>
              <a:t/>
            </a:r>
            <a:br>
              <a:rPr lang="en-US" b="1" dirty="0">
                <a:solidFill>
                  <a:schemeClr val="tx1"/>
                </a:solidFill>
              </a:rPr>
            </a:br>
            <a:r>
              <a:rPr lang="en-US" sz="4600" dirty="0">
                <a:solidFill>
                  <a:schemeClr val="tx1"/>
                </a:solidFill>
              </a:rPr>
              <a:t>Thomas A. Cloud, Esq. - Gray Robinson, P.A.</a:t>
            </a:r>
          </a:p>
        </p:txBody>
      </p:sp>
      <p:sp>
        <p:nvSpPr>
          <p:cNvPr id="5" name="Slide Number Placeholder 4"/>
          <p:cNvSpPr>
            <a:spLocks noGrp="1"/>
          </p:cNvSpPr>
          <p:nvPr>
            <p:ph type="sldNum" sz="quarter" idx="12"/>
          </p:nvPr>
        </p:nvSpPr>
        <p:spPr/>
        <p:txBody>
          <a:bodyPr/>
          <a:lstStyle/>
          <a:p>
            <a:fld id="{BA9060AF-E616-4549-A503-29F04E63742D}" type="slidenum">
              <a:rPr lang="en-US" sz="1200" smtClean="0">
                <a:solidFill>
                  <a:schemeClr val="bg1"/>
                </a:solidFill>
              </a:rPr>
              <a:t>3</a:t>
            </a:fld>
            <a:endParaRPr lang="en-US" sz="1200" dirty="0">
              <a:solidFill>
                <a:schemeClr val="bg1"/>
              </a:solidFill>
            </a:endParaRPr>
          </a:p>
        </p:txBody>
      </p:sp>
      <p:sp>
        <p:nvSpPr>
          <p:cNvPr id="8" name="Text Box 4">
            <a:extLst>
              <a:ext uri="{FF2B5EF4-FFF2-40B4-BE49-F238E27FC236}">
                <a16:creationId xmlns:a16="http://schemas.microsoft.com/office/drawing/2014/main" xmlns="" id="{09B20D98-B0E6-4F50-8708-3B7BCFC8560D}"/>
              </a:ext>
            </a:extLst>
          </p:cNvPr>
          <p:cNvSpPr txBox="1">
            <a:spLocks noGrp="1" noChangeArrowheads="1"/>
          </p:cNvSpPr>
          <p:nvPr>
            <p:ph idx="1"/>
          </p:nvPr>
        </p:nvSpPr>
        <p:spPr bwMode="auto">
          <a:xfrm>
            <a:off x="1140093" y="1721626"/>
            <a:ext cx="9911814" cy="3633302"/>
          </a:xfrm>
          <a:prstGeom prst="rect">
            <a:avLst/>
          </a:prstGeom>
          <a:noFill/>
          <a:ln w="9525" algn="ctr">
            <a:noFill/>
            <a:miter lim="800000"/>
            <a:headEnd/>
            <a:tailEnd/>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39725" indent="-339725" eaLnBrk="0" hangingPunct="0">
              <a:spcBef>
                <a:spcPts val="600"/>
              </a:spcBef>
              <a:spcAft>
                <a:spcPts val="600"/>
              </a:spcAft>
              <a:buFontTx/>
              <a:buChar char="•"/>
              <a:defRPr/>
            </a:pPr>
            <a:r>
              <a:rPr lang="en-US" sz="2400" dirty="0"/>
              <a:t>Wake Forest University B.A. </a:t>
            </a:r>
            <a:r>
              <a:rPr lang="fr-FR" sz="2400" dirty="0"/>
              <a:t>’</a:t>
            </a:r>
            <a:r>
              <a:rPr lang="en-US" sz="2400" dirty="0"/>
              <a:t>76, FSU Law </a:t>
            </a:r>
            <a:r>
              <a:rPr lang="fr-FR" sz="2400" dirty="0"/>
              <a:t>’</a:t>
            </a:r>
            <a:r>
              <a:rPr lang="en-US" sz="2400" dirty="0"/>
              <a:t>79</a:t>
            </a:r>
          </a:p>
          <a:p>
            <a:pPr marL="339725" indent="-339725" eaLnBrk="0" hangingPunct="0">
              <a:spcBef>
                <a:spcPts val="600"/>
              </a:spcBef>
              <a:spcAft>
                <a:spcPts val="600"/>
              </a:spcAft>
              <a:buFontTx/>
              <a:buChar char="•"/>
              <a:defRPr/>
            </a:pPr>
            <a:r>
              <a:rPr lang="en-US" sz="2400" dirty="0"/>
              <a:t>Board Certified City, County &amp; Local Government Law By Florida Bar</a:t>
            </a:r>
          </a:p>
          <a:p>
            <a:pPr marL="339725" indent="-339725" eaLnBrk="0" hangingPunct="0">
              <a:spcBef>
                <a:spcPts val="600"/>
              </a:spcBef>
              <a:spcAft>
                <a:spcPts val="600"/>
              </a:spcAft>
              <a:buFontTx/>
              <a:buChar char="•"/>
              <a:defRPr/>
            </a:pPr>
            <a:r>
              <a:rPr lang="en-US" sz="2400" dirty="0"/>
              <a:t>General Counsel, Utilities Commission, City of New Smyrna Beach</a:t>
            </a:r>
          </a:p>
          <a:p>
            <a:pPr marL="339725" indent="-339725" eaLnBrk="0" hangingPunct="0">
              <a:spcBef>
                <a:spcPts val="600"/>
              </a:spcBef>
              <a:spcAft>
                <a:spcPts val="600"/>
              </a:spcAft>
              <a:buFontTx/>
              <a:buChar char="•"/>
              <a:defRPr/>
            </a:pPr>
            <a:r>
              <a:rPr lang="en-US" sz="2400" dirty="0"/>
              <a:t>Represented Over 80 Cities and 20 Counties in Florida</a:t>
            </a:r>
          </a:p>
          <a:p>
            <a:pPr marL="339725" indent="-339725" eaLnBrk="0" hangingPunct="0">
              <a:spcBef>
                <a:spcPts val="600"/>
              </a:spcBef>
              <a:spcAft>
                <a:spcPts val="600"/>
              </a:spcAft>
              <a:buFontTx/>
              <a:buChar char="•"/>
              <a:defRPr/>
            </a:pPr>
            <a:r>
              <a:rPr lang="en-US" sz="2400" dirty="0"/>
              <a:t>Over 100 Utility Sales</a:t>
            </a:r>
          </a:p>
          <a:p>
            <a:pPr marL="339725" indent="-339725" eaLnBrk="0" hangingPunct="0">
              <a:spcBef>
                <a:spcPts val="600"/>
              </a:spcBef>
              <a:spcAft>
                <a:spcPts val="600"/>
              </a:spcAft>
              <a:buFontTx/>
              <a:buChar char="•"/>
              <a:defRPr/>
            </a:pPr>
            <a:r>
              <a:rPr lang="en-US" sz="2400" dirty="0"/>
              <a:t>Worked on Three of the Four Florida Municipal Electric System Purchases in the last century (Winter Park, Bushnell &amp; Vero Beach)</a:t>
            </a:r>
          </a:p>
          <a:p>
            <a:pPr marL="339725" indent="-339725" eaLnBrk="0" hangingPunct="0">
              <a:spcBef>
                <a:spcPts val="600"/>
              </a:spcBef>
              <a:spcAft>
                <a:spcPts val="600"/>
              </a:spcAft>
              <a:buFontTx/>
              <a:buChar char="•"/>
              <a:defRPr/>
            </a:pPr>
            <a:endParaRPr lang="en-US" sz="2100" b="1" dirty="0">
              <a:latin typeface="Arial" charset="0"/>
            </a:endParaRPr>
          </a:p>
        </p:txBody>
      </p:sp>
    </p:spTree>
    <p:extLst>
      <p:ext uri="{BB962C8B-B14F-4D97-AF65-F5344CB8AC3E}">
        <p14:creationId xmlns:p14="http://schemas.microsoft.com/office/powerpoint/2010/main" val="2344230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2975"/>
            <a:ext cx="10058400" cy="794385"/>
          </a:xfrm>
        </p:spPr>
        <p:txBody>
          <a:bodyPr>
            <a:normAutofit/>
          </a:bodyPr>
          <a:lstStyle/>
          <a:p>
            <a:r>
              <a:rPr lang="en-US" dirty="0">
                <a:solidFill>
                  <a:schemeClr val="tx1"/>
                </a:solidFill>
              </a:rPr>
              <a:t>CITY REQUESTS</a:t>
            </a:r>
          </a:p>
        </p:txBody>
      </p:sp>
      <p:sp>
        <p:nvSpPr>
          <p:cNvPr id="3" name="Content Placeholder 2"/>
          <p:cNvSpPr>
            <a:spLocks noGrp="1"/>
          </p:cNvSpPr>
          <p:nvPr>
            <p:ph idx="1"/>
          </p:nvPr>
        </p:nvSpPr>
        <p:spPr>
          <a:xfrm>
            <a:off x="1154083" y="1891665"/>
            <a:ext cx="10058400" cy="4023360"/>
          </a:xfrm>
        </p:spPr>
        <p:txBody>
          <a:bodyPr>
            <a:noAutofit/>
          </a:bodyPr>
          <a:lstStyle/>
          <a:p>
            <a:pPr marL="457200" indent="-457200" algn="just">
              <a:buFont typeface="+mj-lt"/>
              <a:buAutoNum type="arabicParenR"/>
            </a:pPr>
            <a:r>
              <a:rPr lang="en-US" sz="2400" dirty="0">
                <a:solidFill>
                  <a:schemeClr val="tx1"/>
                </a:solidFill>
              </a:rPr>
              <a:t>Update the JCC Presentations</a:t>
            </a:r>
          </a:p>
          <a:p>
            <a:pPr marL="457200" indent="-457200" algn="just">
              <a:buFont typeface="+mj-lt"/>
              <a:buAutoNum type="arabicParenR"/>
            </a:pPr>
            <a:r>
              <a:rPr lang="en-US" sz="2400" dirty="0">
                <a:solidFill>
                  <a:schemeClr val="tx1"/>
                </a:solidFill>
              </a:rPr>
              <a:t>Potential Future Activities</a:t>
            </a:r>
          </a:p>
        </p:txBody>
      </p:sp>
      <p:sp>
        <p:nvSpPr>
          <p:cNvPr id="5" name="Slide Number Placeholder 4"/>
          <p:cNvSpPr>
            <a:spLocks noGrp="1"/>
          </p:cNvSpPr>
          <p:nvPr>
            <p:ph type="sldNum" sz="quarter" idx="12"/>
          </p:nvPr>
        </p:nvSpPr>
        <p:spPr/>
        <p:txBody>
          <a:bodyPr/>
          <a:lstStyle/>
          <a:p>
            <a:fld id="{BA9060AF-E616-4549-A503-29F04E63742D}" type="slidenum">
              <a:rPr lang="en-US" sz="1200" smtClean="0"/>
              <a:t>4</a:t>
            </a:fld>
            <a:endParaRPr lang="en-US" sz="1200" dirty="0"/>
          </a:p>
        </p:txBody>
      </p:sp>
    </p:spTree>
    <p:extLst>
      <p:ext uri="{BB962C8B-B14F-4D97-AF65-F5344CB8AC3E}">
        <p14:creationId xmlns:p14="http://schemas.microsoft.com/office/powerpoint/2010/main" val="171415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2975"/>
            <a:ext cx="10058400" cy="794385"/>
          </a:xfrm>
        </p:spPr>
        <p:txBody>
          <a:bodyPr>
            <a:normAutofit/>
          </a:bodyPr>
          <a:lstStyle/>
          <a:p>
            <a:r>
              <a:rPr lang="en-US" dirty="0">
                <a:solidFill>
                  <a:schemeClr val="tx1"/>
                </a:solidFill>
              </a:rPr>
              <a:t>JEA Initial Criteria &amp; Considerations </a:t>
            </a:r>
          </a:p>
        </p:txBody>
      </p:sp>
      <p:sp>
        <p:nvSpPr>
          <p:cNvPr id="3" name="Content Placeholder 2"/>
          <p:cNvSpPr>
            <a:spLocks noGrp="1"/>
          </p:cNvSpPr>
          <p:nvPr>
            <p:ph idx="1"/>
          </p:nvPr>
        </p:nvSpPr>
        <p:spPr>
          <a:xfrm>
            <a:off x="1154083" y="1769743"/>
            <a:ext cx="10058400" cy="4517846"/>
          </a:xfrm>
        </p:spPr>
        <p:txBody>
          <a:bodyPr>
            <a:noAutofit/>
          </a:bodyPr>
          <a:lstStyle/>
          <a:p>
            <a:pPr marL="0" indent="0">
              <a:buNone/>
            </a:pPr>
            <a:r>
              <a:rPr lang="en-US" sz="2050" u="sng" dirty="0">
                <a:solidFill>
                  <a:schemeClr val="tx1"/>
                </a:solidFill>
              </a:rPr>
              <a:t>Criteria</a:t>
            </a:r>
          </a:p>
          <a:p>
            <a:pPr marL="457200" indent="-457200">
              <a:buFont typeface="Arial" panose="020B0604020202020204" pitchFamily="34" charset="0"/>
              <a:buChar char="•"/>
            </a:pPr>
            <a:r>
              <a:rPr lang="en-US" sz="2050" dirty="0">
                <a:solidFill>
                  <a:schemeClr val="tx1"/>
                </a:solidFill>
              </a:rPr>
              <a:t>Achieving JEA’s Goals </a:t>
            </a:r>
          </a:p>
          <a:p>
            <a:pPr marL="457200" indent="-457200">
              <a:buFont typeface="Arial" panose="020B0604020202020204" pitchFamily="34" charset="0"/>
              <a:buChar char="•"/>
            </a:pPr>
            <a:r>
              <a:rPr lang="en-US" sz="2050" dirty="0">
                <a:solidFill>
                  <a:schemeClr val="tx1"/>
                </a:solidFill>
              </a:rPr>
              <a:t>Experience and Customer Commitment </a:t>
            </a:r>
          </a:p>
          <a:p>
            <a:pPr marL="457200" indent="-457200">
              <a:buFont typeface="Arial" panose="020B0604020202020204" pitchFamily="34" charset="0"/>
              <a:buChar char="•"/>
            </a:pPr>
            <a:r>
              <a:rPr lang="en-US" sz="2050" dirty="0">
                <a:solidFill>
                  <a:schemeClr val="tx1"/>
                </a:solidFill>
              </a:rPr>
              <a:t>Economic Development and Benefits to Jacksonville</a:t>
            </a:r>
          </a:p>
          <a:p>
            <a:pPr marL="457200" indent="-457200">
              <a:buFont typeface="Arial" panose="020B0604020202020204" pitchFamily="34" charset="0"/>
              <a:buChar char="•"/>
            </a:pPr>
            <a:r>
              <a:rPr lang="en-US" sz="2050" dirty="0">
                <a:solidFill>
                  <a:schemeClr val="tx1"/>
                </a:solidFill>
              </a:rPr>
              <a:t>Employee, Retention and Benefits</a:t>
            </a:r>
          </a:p>
          <a:p>
            <a:pPr marL="457200" indent="-457200">
              <a:buFont typeface="Arial" panose="020B0604020202020204" pitchFamily="34" charset="0"/>
              <a:buChar char="•"/>
            </a:pPr>
            <a:r>
              <a:rPr lang="en-US" sz="2050" dirty="0">
                <a:solidFill>
                  <a:schemeClr val="tx1"/>
                </a:solidFill>
              </a:rPr>
              <a:t>Plans for Innovative Services and Investments</a:t>
            </a:r>
          </a:p>
          <a:p>
            <a:pPr marL="0" indent="0">
              <a:buNone/>
            </a:pPr>
            <a:r>
              <a:rPr lang="en-US" sz="2050" u="sng" dirty="0">
                <a:solidFill>
                  <a:schemeClr val="tx1"/>
                </a:solidFill>
              </a:rPr>
              <a:t>Considerations</a:t>
            </a:r>
          </a:p>
          <a:p>
            <a:pPr marL="457200" indent="-457200">
              <a:buFont typeface="Arial" panose="020B0604020202020204" pitchFamily="34" charset="0"/>
              <a:buChar char="•"/>
            </a:pPr>
            <a:r>
              <a:rPr lang="en-US" sz="2050" dirty="0">
                <a:solidFill>
                  <a:schemeClr val="tx1"/>
                </a:solidFill>
              </a:rPr>
              <a:t>Community Stewardship</a:t>
            </a:r>
          </a:p>
          <a:p>
            <a:pPr marL="457200" indent="-457200">
              <a:buFont typeface="Arial" panose="020B0604020202020204" pitchFamily="34" charset="0"/>
              <a:buChar char="•"/>
            </a:pPr>
            <a:r>
              <a:rPr lang="en-US" sz="2050" dirty="0">
                <a:solidFill>
                  <a:schemeClr val="tx1"/>
                </a:solidFill>
              </a:rPr>
              <a:t>Financial Stability</a:t>
            </a:r>
          </a:p>
          <a:p>
            <a:pPr marL="457200" indent="-457200">
              <a:buFont typeface="Arial" panose="020B0604020202020204" pitchFamily="34" charset="0"/>
              <a:buChar char="•"/>
            </a:pPr>
            <a:r>
              <a:rPr lang="en-US" sz="2050" dirty="0">
                <a:solidFill>
                  <a:schemeClr val="tx1"/>
                </a:solidFill>
              </a:rPr>
              <a:t>Environmental, Social and Governance Commitments</a:t>
            </a:r>
          </a:p>
        </p:txBody>
      </p:sp>
      <p:sp>
        <p:nvSpPr>
          <p:cNvPr id="5" name="Slide Number Placeholder 4"/>
          <p:cNvSpPr>
            <a:spLocks noGrp="1"/>
          </p:cNvSpPr>
          <p:nvPr>
            <p:ph type="sldNum" sz="quarter" idx="12"/>
          </p:nvPr>
        </p:nvSpPr>
        <p:spPr/>
        <p:txBody>
          <a:bodyPr/>
          <a:lstStyle/>
          <a:p>
            <a:fld id="{BA9060AF-E616-4549-A503-29F04E63742D}" type="slidenum">
              <a:rPr lang="en-US" sz="1200" smtClean="0"/>
              <a:t>5</a:t>
            </a:fld>
            <a:endParaRPr lang="en-US" sz="1200" dirty="0"/>
          </a:p>
        </p:txBody>
      </p:sp>
    </p:spTree>
    <p:extLst>
      <p:ext uri="{BB962C8B-B14F-4D97-AF65-F5344CB8AC3E}">
        <p14:creationId xmlns:p14="http://schemas.microsoft.com/office/powerpoint/2010/main" val="76870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2975"/>
            <a:ext cx="10058400" cy="794385"/>
          </a:xfrm>
        </p:spPr>
        <p:txBody>
          <a:bodyPr>
            <a:normAutofit/>
          </a:bodyPr>
          <a:lstStyle/>
          <a:p>
            <a:r>
              <a:rPr lang="en-US" dirty="0">
                <a:solidFill>
                  <a:schemeClr val="tx1"/>
                </a:solidFill>
              </a:rPr>
              <a:t>Where We Are</a:t>
            </a:r>
          </a:p>
        </p:txBody>
      </p:sp>
      <p:sp>
        <p:nvSpPr>
          <p:cNvPr id="3" name="Content Placeholder 2"/>
          <p:cNvSpPr>
            <a:spLocks noGrp="1"/>
          </p:cNvSpPr>
          <p:nvPr>
            <p:ph idx="1"/>
          </p:nvPr>
        </p:nvSpPr>
        <p:spPr>
          <a:xfrm>
            <a:off x="1154083" y="1769742"/>
            <a:ext cx="10058400" cy="4570097"/>
          </a:xfrm>
        </p:spPr>
        <p:txBody>
          <a:bodyPr>
            <a:noAutofit/>
          </a:bodyPr>
          <a:lstStyle/>
          <a:p>
            <a:pPr marL="457200" indent="-457200" algn="just">
              <a:buFont typeface="Arial" panose="020B0604020202020204" pitchFamily="34" charset="0"/>
              <a:buChar char="•"/>
            </a:pPr>
            <a:r>
              <a:rPr lang="en-US" sz="2400" dirty="0">
                <a:solidFill>
                  <a:schemeClr val="tx1"/>
                </a:solidFill>
              </a:rPr>
              <a:t>Initial Step on a Sale – Get Interested and Qualified Bidders (Successfully Done) Other Sale Work Done – Now Sale Activities Halted</a:t>
            </a:r>
          </a:p>
          <a:p>
            <a:pPr marL="457200" indent="-457200" algn="just">
              <a:buFont typeface="Arial" panose="020B0604020202020204" pitchFamily="34" charset="0"/>
              <a:buChar char="•"/>
            </a:pPr>
            <a:r>
              <a:rPr lang="en-US" sz="2400" dirty="0">
                <a:solidFill>
                  <a:schemeClr val="tx1"/>
                </a:solidFill>
              </a:rPr>
              <a:t>Other Improvements – Not Adequately Performed To Date – Now Is The Time To Do It</a:t>
            </a:r>
          </a:p>
          <a:p>
            <a:pPr marL="457200" indent="-457200" algn="just">
              <a:buFont typeface="Arial" panose="020B0604020202020204" pitchFamily="34" charset="0"/>
              <a:buChar char="•"/>
            </a:pPr>
            <a:r>
              <a:rPr lang="en-US" sz="2400" dirty="0">
                <a:solidFill>
                  <a:schemeClr val="tx1"/>
                </a:solidFill>
              </a:rPr>
              <a:t>Basis for Decisions:</a:t>
            </a:r>
          </a:p>
          <a:p>
            <a:pPr marL="914400" indent="-457200" algn="just">
              <a:buFont typeface="+mj-lt"/>
              <a:buAutoNum type="arabicParenR"/>
            </a:pPr>
            <a:r>
              <a:rPr lang="en-US" sz="2400" dirty="0">
                <a:solidFill>
                  <a:schemeClr val="tx1"/>
                </a:solidFill>
              </a:rPr>
              <a:t>Appraised (USPAP) Value – Not Done</a:t>
            </a:r>
          </a:p>
          <a:p>
            <a:pPr marL="914400" indent="0" algn="just">
              <a:spcBef>
                <a:spcPts val="0"/>
              </a:spcBef>
              <a:buNone/>
            </a:pPr>
            <a:r>
              <a:rPr lang="en-US" sz="2400" dirty="0">
                <a:solidFill>
                  <a:schemeClr val="tx1"/>
                </a:solidFill>
              </a:rPr>
              <a:t>(PFM is an Investment Banking/Financial Advisor – Not an Accredited Appraisal Firm) </a:t>
            </a:r>
          </a:p>
          <a:p>
            <a:pPr marL="914400" indent="-457200" algn="just">
              <a:buFont typeface="+mj-lt"/>
              <a:buAutoNum type="arabicParenR" startAt="2"/>
            </a:pPr>
            <a:r>
              <a:rPr lang="en-US" sz="2400" dirty="0">
                <a:solidFill>
                  <a:schemeClr val="tx1"/>
                </a:solidFill>
              </a:rPr>
              <a:t>Thoroughly Examine COJ Ownership Activities</a:t>
            </a:r>
          </a:p>
          <a:p>
            <a:pPr marL="914400" indent="-457200" algn="just">
              <a:buFont typeface="+mj-lt"/>
              <a:buAutoNum type="arabicParenR" startAt="2"/>
            </a:pPr>
            <a:r>
              <a:rPr lang="en-US" sz="2400" dirty="0">
                <a:solidFill>
                  <a:schemeClr val="tx1"/>
                </a:solidFill>
              </a:rPr>
              <a:t>Public Should Be Informed and Listened To</a:t>
            </a:r>
          </a:p>
        </p:txBody>
      </p:sp>
      <p:sp>
        <p:nvSpPr>
          <p:cNvPr id="5" name="Slide Number Placeholder 4"/>
          <p:cNvSpPr>
            <a:spLocks noGrp="1"/>
          </p:cNvSpPr>
          <p:nvPr>
            <p:ph type="sldNum" sz="quarter" idx="12"/>
          </p:nvPr>
        </p:nvSpPr>
        <p:spPr/>
        <p:txBody>
          <a:bodyPr/>
          <a:lstStyle/>
          <a:p>
            <a:fld id="{BA9060AF-E616-4549-A503-29F04E63742D}" type="slidenum">
              <a:rPr lang="en-US" sz="1200" smtClean="0"/>
              <a:t>6</a:t>
            </a:fld>
            <a:endParaRPr lang="en-US" sz="1200" dirty="0"/>
          </a:p>
        </p:txBody>
      </p:sp>
    </p:spTree>
    <p:extLst>
      <p:ext uri="{BB962C8B-B14F-4D97-AF65-F5344CB8AC3E}">
        <p14:creationId xmlns:p14="http://schemas.microsoft.com/office/powerpoint/2010/main" val="34136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2975"/>
            <a:ext cx="10058400" cy="794385"/>
          </a:xfrm>
        </p:spPr>
        <p:txBody>
          <a:bodyPr/>
          <a:lstStyle/>
          <a:p>
            <a:r>
              <a:rPr lang="en-US" dirty="0">
                <a:solidFill>
                  <a:schemeClr val="tx1"/>
                </a:solidFill>
              </a:rPr>
              <a:t>JEA Scenarios (October 11, 2019)</a:t>
            </a:r>
            <a:endParaRPr lang="en-US" sz="3200" dirty="0">
              <a:solidFill>
                <a:schemeClr val="tx1"/>
              </a:solidFill>
            </a:endParaRPr>
          </a:p>
        </p:txBody>
      </p:sp>
      <p:sp>
        <p:nvSpPr>
          <p:cNvPr id="3" name="Content Placeholder 2"/>
          <p:cNvSpPr>
            <a:spLocks noGrp="1"/>
          </p:cNvSpPr>
          <p:nvPr>
            <p:ph idx="1"/>
          </p:nvPr>
        </p:nvSpPr>
        <p:spPr>
          <a:xfrm>
            <a:off x="1154083" y="1769742"/>
            <a:ext cx="10058400" cy="4535261"/>
          </a:xfrm>
        </p:spPr>
        <p:txBody>
          <a:bodyPr>
            <a:noAutofit/>
          </a:bodyPr>
          <a:lstStyle/>
          <a:p>
            <a:pPr marL="0" indent="0">
              <a:buNone/>
            </a:pPr>
            <a:r>
              <a:rPr lang="en-US" sz="1890" dirty="0">
                <a:solidFill>
                  <a:schemeClr val="tx1"/>
                </a:solidFill>
              </a:rPr>
              <a:t>Scenario #1:	Status Quo Plan – Not a Professionally Managed Scenario 					 – Every Utility Adapts to Change</a:t>
            </a:r>
          </a:p>
          <a:p>
            <a:pPr marL="0" indent="0">
              <a:buNone/>
            </a:pPr>
            <a:r>
              <a:rPr lang="en-US" sz="1890" dirty="0">
                <a:solidFill>
                  <a:schemeClr val="tx1"/>
                </a:solidFill>
              </a:rPr>
              <a:t>Scenario #2:	Traditional Utility Response Plan – Actively Manage Utility 					Considering Opportunities Available</a:t>
            </a:r>
          </a:p>
          <a:p>
            <a:pPr marL="0" indent="0">
              <a:buNone/>
            </a:pPr>
            <a:r>
              <a:rPr lang="en-US" sz="1890" dirty="0">
                <a:solidFill>
                  <a:schemeClr val="tx1"/>
                </a:solidFill>
              </a:rPr>
              <a:t>Scenario #3:	Community Ownership Plan (Similar to Utility Cooperative Style) 				 	– Not Really An Option</a:t>
            </a:r>
          </a:p>
          <a:p>
            <a:pPr marL="0" indent="0">
              <a:buNone/>
            </a:pPr>
            <a:r>
              <a:rPr lang="en-US" sz="1890" dirty="0">
                <a:solidFill>
                  <a:schemeClr val="tx1"/>
                </a:solidFill>
              </a:rPr>
              <a:t>Scenario #4:	Initial Public Offering (IPO) Plan – Not Really An Option</a:t>
            </a:r>
          </a:p>
          <a:p>
            <a:pPr marL="0" indent="0">
              <a:buNone/>
            </a:pPr>
            <a:r>
              <a:rPr lang="en-US" sz="1890" dirty="0">
                <a:solidFill>
                  <a:schemeClr val="tx1"/>
                </a:solidFill>
              </a:rPr>
              <a:t>Scenario #5:	ITN Plan (Sale) – This Is An Option</a:t>
            </a:r>
          </a:p>
          <a:p>
            <a:pPr marL="0" indent="0">
              <a:buNone/>
            </a:pPr>
            <a:r>
              <a:rPr lang="en-US" sz="1890" dirty="0">
                <a:solidFill>
                  <a:schemeClr val="tx1"/>
                </a:solidFill>
              </a:rPr>
              <a:t>Scenario #1 &amp; #2 are really just one scenario – that of optimization, professionally address challenges, adapt to change, etc.</a:t>
            </a:r>
          </a:p>
          <a:p>
            <a:pPr marL="0" indent="0">
              <a:buNone/>
            </a:pPr>
            <a:r>
              <a:rPr lang="en-US" sz="1890" dirty="0">
                <a:solidFill>
                  <a:schemeClr val="tx1"/>
                </a:solidFill>
              </a:rPr>
              <a:t>Scenario #3 &amp; #4 are not really an option</a:t>
            </a:r>
          </a:p>
          <a:p>
            <a:pPr marL="0" indent="0">
              <a:buNone/>
            </a:pPr>
            <a:r>
              <a:rPr lang="en-US" sz="1890" dirty="0">
                <a:solidFill>
                  <a:schemeClr val="tx1"/>
                </a:solidFill>
              </a:rPr>
              <a:t>Scenario #5 is the other scenario. Many utilities compare the results from Scenarios #1 &amp; #2 with a sale</a:t>
            </a:r>
          </a:p>
        </p:txBody>
      </p:sp>
      <p:sp>
        <p:nvSpPr>
          <p:cNvPr id="5" name="Slide Number Placeholder 4"/>
          <p:cNvSpPr>
            <a:spLocks noGrp="1"/>
          </p:cNvSpPr>
          <p:nvPr>
            <p:ph type="sldNum" sz="quarter" idx="12"/>
          </p:nvPr>
        </p:nvSpPr>
        <p:spPr/>
        <p:txBody>
          <a:bodyPr/>
          <a:lstStyle/>
          <a:p>
            <a:fld id="{BA9060AF-E616-4549-A503-29F04E63742D}" type="slidenum">
              <a:rPr lang="en-US" sz="1200" smtClean="0"/>
              <a:t>7</a:t>
            </a:fld>
            <a:endParaRPr lang="en-US" sz="1200" dirty="0"/>
          </a:p>
        </p:txBody>
      </p:sp>
      <p:cxnSp>
        <p:nvCxnSpPr>
          <p:cNvPr id="6" name="Straight Arrow Connector 5">
            <a:extLst>
              <a:ext uri="{FF2B5EF4-FFF2-40B4-BE49-F238E27FC236}">
                <a16:creationId xmlns:a16="http://schemas.microsoft.com/office/drawing/2014/main" xmlns="" id="{8792D584-18E0-4D47-9DD2-C986A3FED458}"/>
              </a:ext>
            </a:extLst>
          </p:cNvPr>
          <p:cNvCxnSpPr>
            <a:cxnSpLocks/>
          </p:cNvCxnSpPr>
          <p:nvPr/>
        </p:nvCxnSpPr>
        <p:spPr>
          <a:xfrm>
            <a:off x="1127956" y="4693909"/>
            <a:ext cx="100584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5450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2975"/>
            <a:ext cx="10058400" cy="794385"/>
          </a:xfrm>
        </p:spPr>
        <p:txBody>
          <a:bodyPr/>
          <a:lstStyle/>
          <a:p>
            <a:r>
              <a:rPr lang="en-US" dirty="0">
                <a:solidFill>
                  <a:schemeClr val="tx1"/>
                </a:solidFill>
              </a:rPr>
              <a:t>Scenario #1 – Status Quo Plan</a:t>
            </a:r>
            <a:endParaRPr lang="en-US" sz="3200" dirty="0">
              <a:solidFill>
                <a:schemeClr val="tx1"/>
              </a:solidFill>
            </a:endParaRPr>
          </a:p>
        </p:txBody>
      </p:sp>
      <p:sp>
        <p:nvSpPr>
          <p:cNvPr id="3" name="Content Placeholder 2"/>
          <p:cNvSpPr>
            <a:spLocks noGrp="1"/>
          </p:cNvSpPr>
          <p:nvPr>
            <p:ph idx="1"/>
          </p:nvPr>
        </p:nvSpPr>
        <p:spPr>
          <a:xfrm>
            <a:off x="1154083" y="1769742"/>
            <a:ext cx="10058400" cy="4570097"/>
          </a:xfrm>
        </p:spPr>
        <p:txBody>
          <a:bodyPr>
            <a:noAutofit/>
          </a:bodyPr>
          <a:lstStyle/>
          <a:p>
            <a:pPr marL="382588" lvl="1" indent="-382588" algn="just">
              <a:buFont typeface="Arial" panose="020B0604020202020204" pitchFamily="34" charset="0"/>
              <a:buChar char="•"/>
            </a:pPr>
            <a:r>
              <a:rPr lang="en-US" sz="1950" dirty="0">
                <a:solidFill>
                  <a:schemeClr val="tx1"/>
                </a:solidFill>
              </a:rPr>
              <a:t>JEA said this was complete. Nonetheless, very little has been provided except a few summary tables with assumptions that have not been verified and certain high-level summaries</a:t>
            </a:r>
          </a:p>
          <a:p>
            <a:pPr marL="382588" lvl="1" indent="-382588" algn="just">
              <a:buFont typeface="Arial" panose="020B0604020202020204" pitchFamily="34" charset="0"/>
              <a:buChar char="•"/>
            </a:pPr>
            <a:r>
              <a:rPr lang="en-US" sz="1950" dirty="0">
                <a:solidFill>
                  <a:schemeClr val="tx1"/>
                </a:solidFill>
              </a:rPr>
              <a:t>Typically, the Status Quo Plan incorporates the current management analyses of:</a:t>
            </a:r>
          </a:p>
          <a:p>
            <a:pPr marL="854075" lvl="1" indent="-457200" algn="just">
              <a:buFont typeface="+mj-lt"/>
              <a:buAutoNum type="arabicParenR"/>
            </a:pPr>
            <a:r>
              <a:rPr lang="en-US" sz="1950" dirty="0">
                <a:solidFill>
                  <a:schemeClr val="tx1"/>
                </a:solidFill>
              </a:rPr>
              <a:t>Planning possibilities and range of forecasts – Gives future definition to anticipated challenges</a:t>
            </a:r>
          </a:p>
          <a:p>
            <a:pPr marL="854075" lvl="1" indent="-457200" algn="just">
              <a:buFont typeface="+mj-lt"/>
              <a:buAutoNum type="arabicParenR"/>
            </a:pPr>
            <a:r>
              <a:rPr lang="en-US" sz="1950" dirty="0">
                <a:solidFill>
                  <a:schemeClr val="tx1"/>
                </a:solidFill>
              </a:rPr>
              <a:t>Financial Optimizations – Capacity Sales, Refunding Options, Numerous Existing Program</a:t>
            </a:r>
          </a:p>
          <a:p>
            <a:pPr marL="854075" lvl="1" indent="-457200" algn="just">
              <a:buFont typeface="+mj-lt"/>
              <a:buAutoNum type="arabicParenR"/>
            </a:pPr>
            <a:r>
              <a:rPr lang="en-US" sz="1950" dirty="0">
                <a:solidFill>
                  <a:schemeClr val="tx1"/>
                </a:solidFill>
              </a:rPr>
              <a:t>Operational Optimizations – From in-house outsourcing to contract operations</a:t>
            </a:r>
          </a:p>
          <a:p>
            <a:pPr marL="854075" lvl="1" indent="-457200" algn="just">
              <a:buFont typeface="+mj-lt"/>
              <a:buAutoNum type="arabicParenR"/>
            </a:pPr>
            <a:r>
              <a:rPr lang="en-US" sz="1950" dirty="0">
                <a:solidFill>
                  <a:schemeClr val="tx1"/>
                </a:solidFill>
              </a:rPr>
              <a:t>Capital Program Value Engineering – What is most effective</a:t>
            </a:r>
          </a:p>
          <a:p>
            <a:pPr marL="854075" lvl="1" indent="-457200" algn="just">
              <a:buFont typeface="+mj-lt"/>
              <a:buAutoNum type="arabicParenR"/>
            </a:pPr>
            <a:r>
              <a:rPr lang="en-US" sz="1950" dirty="0">
                <a:solidFill>
                  <a:schemeClr val="tx1"/>
                </a:solidFill>
              </a:rPr>
              <a:t>Management Proposals –Alter Current Structure, City Council Participation, Others</a:t>
            </a:r>
          </a:p>
          <a:p>
            <a:pPr marL="854075" lvl="1" indent="-457200" algn="just">
              <a:buFont typeface="+mj-lt"/>
              <a:buAutoNum type="arabicParenR"/>
            </a:pPr>
            <a:r>
              <a:rPr lang="en-US" sz="1950" dirty="0">
                <a:solidFill>
                  <a:schemeClr val="tx1"/>
                </a:solidFill>
              </a:rPr>
              <a:t>Opportunities and Impacts – Identify &amp; Analyze</a:t>
            </a:r>
          </a:p>
          <a:p>
            <a:pPr marL="854075" lvl="1" indent="-457200" algn="just">
              <a:buFont typeface="+mj-lt"/>
              <a:buAutoNum type="arabicParenR"/>
            </a:pPr>
            <a:r>
              <a:rPr lang="en-US" sz="1950" dirty="0">
                <a:solidFill>
                  <a:schemeClr val="tx1"/>
                </a:solidFill>
              </a:rPr>
              <a:t>Enhancements – From sources of revenue enhancement, to customer equity</a:t>
            </a:r>
          </a:p>
          <a:p>
            <a:pPr marL="854075" lvl="1" indent="-457200" algn="just">
              <a:buFont typeface="+mj-lt"/>
              <a:buAutoNum type="arabicParenR"/>
            </a:pPr>
            <a:r>
              <a:rPr lang="en-US" sz="1950" dirty="0">
                <a:solidFill>
                  <a:schemeClr val="tx1"/>
                </a:solidFill>
              </a:rPr>
              <a:t>Review of current practices which can be improved – A collaborative look in-house</a:t>
            </a:r>
          </a:p>
          <a:p>
            <a:pPr marL="382588" lvl="1" indent="-382588" algn="just">
              <a:buFont typeface="Arial" panose="020B0604020202020204" pitchFamily="34" charset="0"/>
              <a:buChar char="•"/>
            </a:pPr>
            <a:r>
              <a:rPr lang="en-US" sz="1950" dirty="0">
                <a:solidFill>
                  <a:schemeClr val="tx1"/>
                </a:solidFill>
              </a:rPr>
              <a:t>Typically a report or series of reports are complied and discussed with public. (Such documents have not been found to date)</a:t>
            </a:r>
          </a:p>
        </p:txBody>
      </p:sp>
      <p:sp>
        <p:nvSpPr>
          <p:cNvPr id="5" name="Slide Number Placeholder 4"/>
          <p:cNvSpPr>
            <a:spLocks noGrp="1"/>
          </p:cNvSpPr>
          <p:nvPr>
            <p:ph type="sldNum" sz="quarter" idx="12"/>
          </p:nvPr>
        </p:nvSpPr>
        <p:spPr/>
        <p:txBody>
          <a:bodyPr/>
          <a:lstStyle/>
          <a:p>
            <a:fld id="{BA9060AF-E616-4549-A503-29F04E63742D}" type="slidenum">
              <a:rPr lang="en-US" sz="1200" smtClean="0"/>
              <a:t>8</a:t>
            </a:fld>
            <a:endParaRPr lang="en-US" sz="1200" dirty="0"/>
          </a:p>
        </p:txBody>
      </p:sp>
    </p:spTree>
    <p:extLst>
      <p:ext uri="{BB962C8B-B14F-4D97-AF65-F5344CB8AC3E}">
        <p14:creationId xmlns:p14="http://schemas.microsoft.com/office/powerpoint/2010/main" val="2377702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42975"/>
            <a:ext cx="10058400" cy="794385"/>
          </a:xfrm>
        </p:spPr>
        <p:txBody>
          <a:bodyPr/>
          <a:lstStyle/>
          <a:p>
            <a:r>
              <a:rPr lang="en-US" dirty="0">
                <a:solidFill>
                  <a:schemeClr val="tx1"/>
                </a:solidFill>
              </a:rPr>
              <a:t>Scenario #2 – Traditional Utility Response</a:t>
            </a:r>
            <a:endParaRPr lang="en-US" sz="3200" dirty="0">
              <a:solidFill>
                <a:schemeClr val="tx1"/>
              </a:solidFill>
            </a:endParaRPr>
          </a:p>
        </p:txBody>
      </p:sp>
      <p:sp>
        <p:nvSpPr>
          <p:cNvPr id="3" name="Content Placeholder 2"/>
          <p:cNvSpPr>
            <a:spLocks noGrp="1"/>
          </p:cNvSpPr>
          <p:nvPr>
            <p:ph idx="1"/>
          </p:nvPr>
        </p:nvSpPr>
        <p:spPr>
          <a:xfrm>
            <a:off x="1154083" y="1769742"/>
            <a:ext cx="10058400" cy="4570097"/>
          </a:xfrm>
        </p:spPr>
        <p:txBody>
          <a:bodyPr>
            <a:noAutofit/>
          </a:bodyPr>
          <a:lstStyle/>
          <a:p>
            <a:pPr marL="382588" lvl="1" indent="-382588" algn="just">
              <a:spcBef>
                <a:spcPts val="600"/>
              </a:spcBef>
              <a:buFont typeface="Arial" panose="020B0604020202020204" pitchFamily="34" charset="0"/>
              <a:buChar char="•"/>
            </a:pPr>
            <a:r>
              <a:rPr lang="en-US" sz="2400" dirty="0">
                <a:solidFill>
                  <a:schemeClr val="tx1"/>
                </a:solidFill>
              </a:rPr>
              <a:t>JEA said this was complete. Comparing the current JEA conclusions “a combination of cost cuts, head-count reduction, a deferred of capital investment in the community and rate increases to customers.” It does seem dire. It also seems to lack what other appropriate utilities – like OUC, Orlando, Lakeland, Orange County did as an example</a:t>
            </a:r>
          </a:p>
          <a:p>
            <a:pPr marL="382588" lvl="1" indent="-382588" algn="just">
              <a:spcBef>
                <a:spcPts val="1200"/>
              </a:spcBef>
              <a:buFont typeface="Arial" panose="020B0604020202020204" pitchFamily="34" charset="0"/>
              <a:buChar char="•"/>
            </a:pPr>
            <a:r>
              <a:rPr lang="en-US" sz="2400" dirty="0">
                <a:solidFill>
                  <a:schemeClr val="tx1"/>
                </a:solidFill>
              </a:rPr>
              <a:t>From the conceptual JEA work, a 12% water and wastewater rate increase over 18 years is less than inflation and is actually quite good</a:t>
            </a:r>
          </a:p>
          <a:p>
            <a:pPr marL="382588" lvl="1" indent="-382588" algn="just">
              <a:spcBef>
                <a:spcPts val="1200"/>
              </a:spcBef>
              <a:buFont typeface="Arial" panose="020B0604020202020204" pitchFamily="34" charset="0"/>
              <a:buChar char="•"/>
            </a:pPr>
            <a:r>
              <a:rPr lang="en-US" sz="2400" dirty="0">
                <a:solidFill>
                  <a:schemeClr val="tx1"/>
                </a:solidFill>
              </a:rPr>
              <a:t>Few and only generalized public documents have been provided</a:t>
            </a:r>
          </a:p>
          <a:p>
            <a:pPr marL="382588" lvl="1" indent="-382588" algn="just">
              <a:spcBef>
                <a:spcPts val="1200"/>
              </a:spcBef>
              <a:buFont typeface="Arial" panose="020B0604020202020204" pitchFamily="34" charset="0"/>
              <a:buChar char="•"/>
            </a:pPr>
            <a:r>
              <a:rPr lang="en-US" sz="2400" dirty="0">
                <a:solidFill>
                  <a:schemeClr val="tx1"/>
                </a:solidFill>
              </a:rPr>
              <a:t>There are several innovative programs on-going in Florida</a:t>
            </a:r>
          </a:p>
        </p:txBody>
      </p:sp>
      <p:sp>
        <p:nvSpPr>
          <p:cNvPr id="5" name="Slide Number Placeholder 4"/>
          <p:cNvSpPr>
            <a:spLocks noGrp="1"/>
          </p:cNvSpPr>
          <p:nvPr>
            <p:ph type="sldNum" sz="quarter" idx="12"/>
          </p:nvPr>
        </p:nvSpPr>
        <p:spPr/>
        <p:txBody>
          <a:bodyPr/>
          <a:lstStyle/>
          <a:p>
            <a:fld id="{BA9060AF-E616-4549-A503-29F04E63742D}" type="slidenum">
              <a:rPr lang="en-US" sz="1200" smtClean="0"/>
              <a:t>9</a:t>
            </a:fld>
            <a:endParaRPr lang="en-US" sz="1200" dirty="0"/>
          </a:p>
        </p:txBody>
      </p:sp>
    </p:spTree>
    <p:extLst>
      <p:ext uri="{BB962C8B-B14F-4D97-AF65-F5344CB8AC3E}">
        <p14:creationId xmlns:p14="http://schemas.microsoft.com/office/powerpoint/2010/main" val="2265024214"/>
      </p:ext>
    </p:extLst>
  </p:cSld>
  <p:clrMapOvr>
    <a:masterClrMapping/>
  </p:clrMapOvr>
</p:sld>
</file>

<file path=ppt/theme/theme1.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3231</TotalTime>
  <Words>1363</Words>
  <Application>Microsoft Office PowerPoint</Application>
  <PresentationFormat>Custom</PresentationFormat>
  <Paragraphs>244</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Retrospect</vt:lpstr>
      <vt:lpstr>A Conversation With The City of Jacksonville</vt:lpstr>
      <vt:lpstr>                                           Gerald C. Hartman, PE., BCEE, ASA</vt:lpstr>
      <vt:lpstr>                                           Thomas A. Cloud, Esq. - Gray Robinson, P.A.</vt:lpstr>
      <vt:lpstr>CITY REQUESTS</vt:lpstr>
      <vt:lpstr>JEA Initial Criteria &amp; Considerations </vt:lpstr>
      <vt:lpstr>Where We Are</vt:lpstr>
      <vt:lpstr>JEA Scenarios (October 11, 2019)</vt:lpstr>
      <vt:lpstr>Scenario #1 – Status Quo Plan</vt:lpstr>
      <vt:lpstr>Scenario #2 – Traditional Utility Response</vt:lpstr>
      <vt:lpstr>Scenario #3 – Community Ownership</vt:lpstr>
      <vt:lpstr>Scenario #4 – Initial Public Offering (IPO) </vt:lpstr>
      <vt:lpstr>Scenario #5 – ITN – Sale - Halted</vt:lpstr>
      <vt:lpstr>Summary of Bidders</vt:lpstr>
      <vt:lpstr>Management Decisions Review</vt:lpstr>
      <vt:lpstr>Management Decisions Review (cont.)</vt:lpstr>
      <vt:lpstr>Conceptual Value Consulting Summary ($ x Billion) (1)</vt:lpstr>
      <vt:lpstr>Fully and Publicly Decide on Goals &amp; Objectives (Suggestions)</vt:lpstr>
      <vt:lpstr>Define Sources &amp; Uses</vt:lpstr>
      <vt:lpstr>Flow Chart</vt:lpstr>
      <vt:lpstr>Flow Chart (cont.)</vt:lpstr>
      <vt:lpstr>Need To Document, Describe, And Modify Property For Best Operations</vt:lpstr>
      <vt:lpstr>Items Not Done So Far or Are “Not Available”</vt:lpstr>
      <vt:lpstr>Items You May Choose To Do</vt:lpstr>
      <vt:lpstr>Summary</vt:lpstr>
      <vt:lpstr>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Hartman Consultants, LLC</dc:title>
  <dc:creator>Walker, Myriam</dc:creator>
  <cp:lastModifiedBy>Administrator</cp:lastModifiedBy>
  <cp:revision>274</cp:revision>
  <dcterms:created xsi:type="dcterms:W3CDTF">2015-04-08T17:26:45Z</dcterms:created>
  <dcterms:modified xsi:type="dcterms:W3CDTF">2020-02-19T21:32:51Z</dcterms:modified>
</cp:coreProperties>
</file>